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88" r:id="rId3"/>
    <p:sldId id="292" r:id="rId4"/>
    <p:sldId id="265" r:id="rId5"/>
    <p:sldId id="291" r:id="rId6"/>
    <p:sldId id="280" r:id="rId7"/>
    <p:sldId id="286" r:id="rId8"/>
    <p:sldId id="287" r:id="rId9"/>
    <p:sldId id="289" r:id="rId10"/>
    <p:sldId id="278" r:id="rId11"/>
    <p:sldId id="283" r:id="rId12"/>
    <p:sldId id="285" r:id="rId13"/>
    <p:sldId id="282" r:id="rId14"/>
  </p:sldIdLst>
  <p:sldSz cx="9144000" cy="6858000" type="screen4x3"/>
  <p:notesSz cx="68580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E4BD"/>
    <a:srgbClr val="0000BA"/>
    <a:srgbClr val="3AA73D"/>
    <a:srgbClr val="8F4AA9"/>
    <a:srgbClr val="2C90FF"/>
    <a:srgbClr val="FFE2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107" autoAdjust="0"/>
  </p:normalViewPr>
  <p:slideViewPr>
    <p:cSldViewPr snapToGrid="0" snapToObjects="1">
      <p:cViewPr varScale="1">
        <p:scale>
          <a:sx n="37" d="100"/>
          <a:sy n="37" d="100"/>
        </p:scale>
        <p:origin x="1651" y="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41" d="100"/>
          <a:sy n="41" d="100"/>
        </p:scale>
        <p:origin x="2347" y="3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7C1145-403B-4264-9C47-0EFF63314CA7}" type="datetimeFigureOut">
              <a:rPr lang="en-AU" smtClean="0"/>
              <a:pPr/>
              <a:t>23/06/2016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2CA146-A7E2-4711-A495-43D24563D03E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011135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A540AF-D67E-5A40-B8F3-F237A255F1D2}" type="datetimeFigureOut">
              <a:rPr lang="en-US" smtClean="0"/>
              <a:pPr/>
              <a:t>6/23/2016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99A071-023D-DF45-BB71-443F530699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368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9A071-023D-DF45-BB71-443F530699A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481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baseline="0" dirty="0" smtClean="0">
                <a:ea typeface="ＭＳ Ｐゴシック" pitchFamily="34" charset="-128"/>
              </a:rPr>
              <a:t>Here are 2 more approaches that participants may have some knowledge of.</a:t>
            </a:r>
          </a:p>
          <a:p>
            <a:r>
              <a:rPr lang="en-AU" baseline="0" dirty="0" smtClean="0">
                <a:ea typeface="ＭＳ Ｐゴシック" pitchFamily="34" charset="-128"/>
              </a:rPr>
              <a:t>NB. MPAs are a tool for EAFM, but do not equate to EAFM, as they cannot address all issues/elements that EAFM has to include.</a:t>
            </a:r>
            <a:endParaRPr lang="en-GB" dirty="0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9A071-023D-DF45-BB71-443F530699A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6704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NEW SLIDE. NOTE:</a:t>
            </a:r>
            <a:r>
              <a:rPr lang="en-US" baseline="0" dirty="0" smtClean="0">
                <a:solidFill>
                  <a:srgbClr val="FF0000"/>
                </a:solidFill>
              </a:rPr>
              <a:t> we are waiting on the high res version from ICSF – will send next week – replace then</a:t>
            </a:r>
          </a:p>
          <a:p>
            <a:r>
              <a:rPr lang="en-US" baseline="0" dirty="0" smtClean="0">
                <a:solidFill>
                  <a:srgbClr val="FF0000"/>
                </a:solidFill>
              </a:rPr>
              <a:t> REMEMBER: EAFM IS FINDING THE BALANCE:</a:t>
            </a:r>
          </a:p>
          <a:p>
            <a:r>
              <a:rPr lang="en-US" baseline="0" dirty="0" smtClean="0">
                <a:solidFill>
                  <a:srgbClr val="FF0000"/>
                </a:solidFill>
              </a:rPr>
              <a:t>In this picture, we have the PRO-ECOLOGICAL-WELLBEING groups who want to ban fishing, put in more MPAs and protect endangered species. On the right we have the PRO-HUMAN WELL-BEING groups who want increased fish catches through increased technology, make fishery resources available to everyone and increase profits at any costs.</a:t>
            </a:r>
          </a:p>
          <a:p>
            <a:endParaRPr lang="en-US" baseline="0" dirty="0" smtClean="0">
              <a:solidFill>
                <a:srgbClr val="FF0000"/>
              </a:solidFill>
            </a:endParaRPr>
          </a:p>
          <a:p>
            <a:r>
              <a:rPr lang="en-US" baseline="0" dirty="0" smtClean="0">
                <a:solidFill>
                  <a:srgbClr val="FF0000"/>
                </a:solidFill>
              </a:rPr>
              <a:t>Under the seesaw we have a balanced solution in the case of participatory use of MPAs and limiting fishing effort.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9A071-023D-DF45-BB71-443F530699A9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2051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Self explanatory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9A071-023D-DF45-BB71-443F530699A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739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35050" y="777875"/>
            <a:ext cx="5181600" cy="38862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AU" altLang="en-US" baseline="0" dirty="0" smtClean="0"/>
              <a:t>Sustainable development can be thought of as a process that strives to balance human well-being (e.g. employment, profit and sustainable livelihoods) with ecological well-being (e.g. healthy fish resources and healthy environment) so that development achieved in one generation does impact development for future generations – our sons and daughters.</a:t>
            </a:r>
            <a:endParaRPr lang="en-AU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428636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Recap on the </a:t>
            </a:r>
            <a:r>
              <a:rPr lang="en-US" baseline="0" dirty="0" smtClean="0">
                <a:ea typeface="ＭＳ Ｐゴシック" pitchFamily="34" charset="-128"/>
              </a:rPr>
              <a:t>3 components with examples for fisheries. E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yriad Pro" pitchFamily="34" charset="0"/>
                <a:ea typeface="ＭＳ Ｐゴシック" charset="0"/>
                <a:cs typeface="ＭＳ Ｐゴシック" charset="0"/>
              </a:rPr>
              <a:t>xamples of </a:t>
            </a:r>
            <a:r>
              <a:rPr lang="en-US" sz="1200" b="0" u="sng" kern="1200" dirty="0" smtClean="0">
                <a:solidFill>
                  <a:schemeClr val="tx1"/>
                </a:solidFill>
                <a:effectLst/>
                <a:latin typeface="Myriad Pro" pitchFamily="34" charset="0"/>
                <a:ea typeface="ＭＳ Ｐゴシック" charset="0"/>
                <a:cs typeface="ＭＳ Ｐゴシック" charset="0"/>
              </a:rPr>
              <a:t>ecological well-being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Myriad Pro" pitchFamily="34" charset="0"/>
                <a:ea typeface="ＭＳ Ｐゴシック" charset="0"/>
                <a:cs typeface="ＭＳ Ｐゴシック" charset="0"/>
              </a:rPr>
              <a:t>include: healthy habitat protection and restoration,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Myriad Pro" pitchFamily="34" charset="0"/>
                <a:ea typeface="ＭＳ Ｐゴシック" charset="0"/>
                <a:cs typeface="ＭＳ Ｐゴシック" charset="0"/>
              </a:rPr>
              <a:t> </a:t>
            </a:r>
            <a:r>
              <a:rPr lang="en-AU" sz="1200" b="0" kern="1200" baseline="0" dirty="0" smtClean="0">
                <a:solidFill>
                  <a:schemeClr val="tx1"/>
                </a:solidFill>
                <a:effectLst/>
                <a:latin typeface="Myriad Pro" pitchFamily="34" charset="0"/>
                <a:ea typeface="ＭＳ Ｐゴシック" charset="0"/>
                <a:cs typeface="ＭＳ Ｐゴシック" charset="0"/>
              </a:rPr>
              <a:t>s</a:t>
            </a:r>
            <a:r>
              <a:rPr lang="en-AU" sz="1200" b="0" kern="1200" dirty="0" smtClean="0">
                <a:solidFill>
                  <a:schemeClr val="tx1"/>
                </a:solidFill>
                <a:effectLst/>
                <a:latin typeface="Myriad Pro" pitchFamily="34" charset="0"/>
                <a:ea typeface="ＭＳ Ｐゴシック" charset="0"/>
                <a:cs typeface="ＭＳ Ｐゴシック" charset="0"/>
              </a:rPr>
              <a:t>ustainable fishery resource and harvesting, pollution reduction of wastes. 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Myriad Pro" pitchFamily="34" charset="0"/>
                <a:ea typeface="ＭＳ Ｐゴシック" charset="0"/>
                <a:cs typeface="ＭＳ Ｐゴシック" charset="0"/>
              </a:rPr>
              <a:t>Examples of </a:t>
            </a:r>
            <a:r>
              <a:rPr lang="en-GB" sz="1200" b="0" u="sng" kern="1200" dirty="0" smtClean="0">
                <a:solidFill>
                  <a:schemeClr val="tx1"/>
                </a:solidFill>
                <a:effectLst/>
                <a:latin typeface="Myriad Pro" pitchFamily="34" charset="0"/>
                <a:ea typeface="ＭＳ Ｐゴシック" charset="0"/>
                <a:cs typeface="ＭＳ Ｐゴシック" charset="0"/>
              </a:rPr>
              <a:t>human</a:t>
            </a:r>
            <a:r>
              <a:rPr lang="en-GB" sz="1200" b="0" u="sng" kern="1200" baseline="0" dirty="0" smtClean="0">
                <a:solidFill>
                  <a:schemeClr val="tx1"/>
                </a:solidFill>
                <a:effectLst/>
                <a:latin typeface="Myriad Pro" pitchFamily="34" charset="0"/>
                <a:ea typeface="ＭＳ Ｐゴシック" charset="0"/>
                <a:cs typeface="ＭＳ Ｐゴシック" charset="0"/>
              </a:rPr>
              <a:t> </a:t>
            </a:r>
            <a:r>
              <a:rPr lang="en-GB" sz="1200" b="0" u="sng" kern="1200" dirty="0" smtClean="0">
                <a:solidFill>
                  <a:schemeClr val="tx1"/>
                </a:solidFill>
                <a:effectLst/>
                <a:latin typeface="Myriad Pro" pitchFamily="34" charset="0"/>
                <a:ea typeface="ＭＳ Ｐゴシック" charset="0"/>
                <a:cs typeface="ＭＳ Ｐゴシック" charset="0"/>
              </a:rPr>
              <a:t>well-being </a:t>
            </a:r>
            <a:r>
              <a:rPr lang="en-GB" sz="1200" b="0" kern="1200" dirty="0" smtClean="0">
                <a:solidFill>
                  <a:schemeClr val="tx1"/>
                </a:solidFill>
                <a:effectLst/>
                <a:latin typeface="Myriad Pro" pitchFamily="34" charset="0"/>
                <a:ea typeface="ＭＳ Ｐゴシック" charset="0"/>
                <a:cs typeface="ＭＳ Ｐゴシック" charset="0"/>
              </a:rPr>
              <a:t>include: </a:t>
            </a:r>
            <a:r>
              <a:rPr lang="en-AU" sz="1200" b="0" kern="1200" dirty="0" smtClean="0">
                <a:solidFill>
                  <a:schemeClr val="tx1"/>
                </a:solidFill>
                <a:effectLst/>
                <a:latin typeface="Myriad Pro" pitchFamily="34" charset="0"/>
                <a:ea typeface="ＭＳ Ｐゴシック" charset="0"/>
                <a:cs typeface="ＭＳ Ｐゴシック" charset="0"/>
              </a:rPr>
              <a:t>increased &amp; equitably distributed wealth, sustainable livelihoods.</a:t>
            </a:r>
            <a:endParaRPr lang="en-GB" sz="1200" b="1" kern="1200" dirty="0" smtClean="0">
              <a:solidFill>
                <a:schemeClr val="tx1"/>
              </a:solidFill>
              <a:effectLst/>
              <a:latin typeface="Myriad Pro" pitchFamily="34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9A071-023D-DF45-BB71-443F530699A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7175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 u="none" dirty="0" smtClean="0"/>
              <a:t>EAFM recognizes that people skills are at least as important as having technical skills that help in understanding the resource, the environment and the technology.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EAFM requires</a:t>
            </a:r>
            <a:r>
              <a:rPr lang="en-US" altLang="en-US" baseline="0" dirty="0" smtClean="0"/>
              <a:t> better people skills, especially stakeholder analysis and engagement, participatory approaches, negotiation and conflict resolution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2448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 smtClean="0"/>
              <a:t>Moving from left</a:t>
            </a:r>
            <a:r>
              <a:rPr lang="en-US" altLang="ko-KR" baseline="0" dirty="0" smtClean="0"/>
              <a:t> to right we can see that </a:t>
            </a:r>
            <a:r>
              <a:rPr lang="en-US" altLang="ko-KR" dirty="0" smtClean="0"/>
              <a:t>EAFM, therefore, is a broadening of existing (or conventional) fisheries management that focused mainly on target species (species</a:t>
            </a:r>
            <a:r>
              <a:rPr lang="en-US" altLang="ko-KR" baseline="0" dirty="0" smtClean="0"/>
              <a:t> that could be eaten or sold). EAFM is the sectorial version of EA/EBM.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aseline="0" dirty="0" smtClean="0"/>
              <a:t>We, therefore, talk about “Moving towards EAFM”.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baseline="0" dirty="0" smtClean="0"/>
              <a:t>Multi-sectoral EA/EBM is also often aspired to (e.g. through considering large marine ecosystems)</a:t>
            </a:r>
            <a:r>
              <a:rPr lang="en-GB" altLang="ko-KR" baseline="0" dirty="0" smtClean="0"/>
              <a:t>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altLang="ko-KR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altLang="ko-KR" baseline="0" dirty="0" smtClean="0"/>
              <a:t>Refer to Module 3, section 4, Table 2 Moving towards EAFM continuum.</a:t>
            </a:r>
            <a:endParaRPr lang="ko-KR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9A071-023D-DF45-BB71-443F530699A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4197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Reinforcing the benefits</a:t>
            </a:r>
            <a:r>
              <a:rPr lang="en-AU" baseline="0" dirty="0" smtClean="0"/>
              <a:t> of EA (discussed in session 2), EAFM has a number of benefits for fisheries, such as unlocking finances, gaining political and stakeholder support, increased support for better governance and reduces conflicts .</a:t>
            </a:r>
          </a:p>
          <a:p>
            <a:endParaRPr lang="en-AU" baseline="0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Myriad Pro" pitchFamily="34" charset="0"/>
                <a:ea typeface="ＭＳ Ｐゴシック" charset="0"/>
              </a:rPr>
              <a:t>Refer to Module 3, section 3, Table 1: Features of EAFM, which outlines in more detail how EAFM specific features can help address the threats and issues identified earlier.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9A071-023D-DF45-BB71-443F530699A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660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Other</a:t>
            </a:r>
            <a:r>
              <a:rPr lang="en-AU" baseline="0" dirty="0" smtClean="0"/>
              <a:t> benefits include: protecting both the fishery sector against others and the fishery sub-sectors against each other. Allows for broader-scale management, and, most importantly, promotes better communication and trust.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9A071-023D-DF45-BB71-443F530699A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095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ea typeface="ＭＳ Ｐゴシック" pitchFamily="34" charset="-128"/>
              </a:rPr>
              <a:t>EAFM complements other approaches that you may know:</a:t>
            </a:r>
          </a:p>
          <a:p>
            <a:endParaRPr lang="en-GB" dirty="0" smtClean="0">
              <a:ea typeface="ＭＳ Ｐゴシック" pitchFamily="34" charset="-128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ea typeface="ＭＳ Ｐゴシック" pitchFamily="34" charset="-128"/>
              </a:rPr>
              <a:t>The all-encompassing circle is </a:t>
            </a:r>
            <a:r>
              <a:rPr lang="en-AU" dirty="0" smtClean="0">
                <a:latin typeface="Calibri" pitchFamily="34" charset="0"/>
                <a:ea typeface="ＭＳ Ｐゴシック" pitchFamily="34" charset="-128"/>
              </a:rPr>
              <a:t>EA/EBM. Within this we have:</a:t>
            </a:r>
            <a:endParaRPr lang="en-GB" dirty="0" smtClean="0">
              <a:ea typeface="ＭＳ Ｐゴシック" pitchFamily="34" charset="-128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co-management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integrated coastal zone management (ICM or ICZM),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Marine</a:t>
            </a:r>
            <a:r>
              <a:rPr lang="en-US" baseline="0" dirty="0" smtClean="0">
                <a:latin typeface="Calibri" pitchFamily="34" charset="0"/>
                <a:ea typeface="ＭＳ Ｐゴシック" pitchFamily="34" charset="-128"/>
              </a:rPr>
              <a:t> spatial planning </a:t>
            </a: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(MPS), and existing fisheries management.</a:t>
            </a:r>
          </a:p>
          <a:p>
            <a:pPr>
              <a:buFont typeface="Myriad Pro" pitchFamily="34" charset="0"/>
              <a:buNone/>
            </a:pPr>
            <a:r>
              <a:rPr lang="en-US" dirty="0" smtClean="0">
                <a:latin typeface="Calibri" pitchFamily="34" charset="0"/>
                <a:ea typeface="ＭＳ Ｐゴシック" pitchFamily="34" charset="-128"/>
              </a:rPr>
              <a:t>All of these approaches recognize that management must deal with broad ecosystem management (both natural and human components) and try to optimize the social and economic benefits.</a:t>
            </a:r>
          </a:p>
          <a:p>
            <a:r>
              <a:rPr lang="en-GB" dirty="0" smtClean="0">
                <a:ea typeface="ＭＳ Ｐゴシック" pitchFamily="34" charset="-128"/>
              </a:rPr>
              <a:t>Other approaches, such as Large Marine Ecosystems (LMEs) are similar,</a:t>
            </a:r>
            <a:r>
              <a:rPr lang="en-GB" baseline="0" dirty="0" smtClean="0">
                <a:ea typeface="ＭＳ Ｐゴシック" pitchFamily="34" charset="-128"/>
              </a:rPr>
              <a:t> but at a different scale.</a:t>
            </a:r>
            <a:endParaRPr lang="en-GB" dirty="0" smtClean="0">
              <a:ea typeface="ＭＳ Ｐゴシック" pitchFamily="34" charset="-128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Diagram shows relationships – actual degree of overlap will vary from country to country – but not too extremely, e.g. so that EAFM falls fully within ICM.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 participants explain why they think that circles should be moved to reflect the situation in their particular country.</a:t>
            </a:r>
          </a:p>
          <a:p>
            <a:endParaRPr lang="en-GB" i="1" dirty="0" smtClean="0"/>
          </a:p>
          <a:p>
            <a:endParaRPr lang="en-GB" dirty="0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9A071-023D-DF45-BB71-443F530699A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5781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 smtClean="0">
                <a:ea typeface="ＭＳ Ｐゴシック" pitchFamily="34" charset="-128"/>
              </a:rPr>
              <a:t>There are a lot of</a:t>
            </a:r>
            <a:r>
              <a:rPr lang="en-AU" baseline="0" dirty="0" smtClean="0">
                <a:ea typeface="ＭＳ Ｐゴシック" pitchFamily="34" charset="-128"/>
              </a:rPr>
              <a:t> other approaches that all have the same overall goals and principles. Here are 2 approaches that participants may have some knowledge of.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baseline="0" dirty="0" smtClean="0">
                <a:ea typeface="ＭＳ Ｐゴシック" pitchFamily="34" charset="-128"/>
              </a:rPr>
              <a:t>Continue on next slide.</a:t>
            </a:r>
            <a:endParaRPr lang="en-GB" dirty="0" smtClean="0">
              <a:ea typeface="ＭＳ Ｐゴシック" pitchFamily="34" charset="-128"/>
            </a:endParaRPr>
          </a:p>
          <a:p>
            <a:endParaRPr lang="en-GB" dirty="0" smtClean="0">
              <a:ea typeface="ＭＳ Ｐゴシック" pitchFamily="34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99A071-023D-DF45-BB71-443F530699A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670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9338" y="6465579"/>
            <a:ext cx="507241" cy="39242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F3FB8DF-4480-2344-AFDC-7E84E9795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319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3FB8DF-4480-2344-AFDC-7E84E9795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046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3FB8DF-4480-2344-AFDC-7E84E9795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045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3FB8DF-4480-2344-AFDC-7E84E9795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376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3FB8DF-4480-2344-AFDC-7E84E9795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80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3FB8DF-4480-2344-AFDC-7E84E9795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777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3FB8DF-4480-2344-AFDC-7E84E9795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853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3FB8DF-4480-2344-AFDC-7E84E9795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640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3FB8DF-4480-2344-AFDC-7E84E9795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818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3FB8DF-4480-2344-AFDC-7E84E9795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213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F3FB8DF-4480-2344-AFDC-7E84E97956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695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-411488" y="6421121"/>
            <a:ext cx="9563357" cy="450527"/>
            <a:chOff x="-415970" y="6407474"/>
            <a:chExt cx="9563357" cy="450527"/>
          </a:xfrm>
        </p:grpSpPr>
        <p:sp>
          <p:nvSpPr>
            <p:cNvPr id="9" name="Rectangle 8"/>
            <p:cNvSpPr/>
            <p:nvPr/>
          </p:nvSpPr>
          <p:spPr>
            <a:xfrm>
              <a:off x="-4482" y="6407474"/>
              <a:ext cx="3532392" cy="450526"/>
            </a:xfrm>
            <a:prstGeom prst="rect">
              <a:avLst/>
            </a:prstGeom>
            <a:solidFill>
              <a:srgbClr val="009F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6D934"/>
                </a:solidFill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562436" y="6407474"/>
              <a:ext cx="6584951" cy="450526"/>
            </a:xfrm>
            <a:prstGeom prst="rect">
              <a:avLst/>
            </a:prstGeom>
            <a:solidFill>
              <a:srgbClr val="009F00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16D934"/>
                </a:solidFill>
              </a:endParaRPr>
            </a:p>
          </p:txBody>
        </p:sp>
        <p:sp>
          <p:nvSpPr>
            <p:cNvPr id="11" name="Isosceles Triangle 10"/>
            <p:cNvSpPr/>
            <p:nvPr/>
          </p:nvSpPr>
          <p:spPr>
            <a:xfrm rot="5400000">
              <a:off x="3510921" y="6424464"/>
              <a:ext cx="450526" cy="416547"/>
            </a:xfrm>
            <a:prstGeom prst="triangle">
              <a:avLst/>
            </a:prstGeom>
            <a:solidFill>
              <a:srgbClr val="009F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Subtitle 2"/>
            <p:cNvSpPr txBox="1">
              <a:spLocks/>
            </p:cNvSpPr>
            <p:nvPr/>
          </p:nvSpPr>
          <p:spPr>
            <a:xfrm>
              <a:off x="-415970" y="6447703"/>
              <a:ext cx="4646561" cy="37800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3. THE</a:t>
              </a:r>
              <a:r>
                <a:rPr kumimoji="0" lang="en-US" sz="1800" b="1" i="0" u="none" strike="noStrike" kern="120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yriad Pro"/>
                  <a:ea typeface="+mn-ea"/>
                  <a:cs typeface="Myriad Pro"/>
                </a:rPr>
                <a:t> WHAT AND WHY OF EAFM</a:t>
              </a:r>
              <a:endPara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yriad Pro"/>
                <a:ea typeface="+mn-ea"/>
                <a:cs typeface="Myriad Pro"/>
              </a:endParaRPr>
            </a:p>
          </p:txBody>
        </p:sp>
      </p:grpSp>
      <p:pic>
        <p:nvPicPr>
          <p:cNvPr id="13" name="Picture 12" descr="EAFM_image_green3.png"/>
          <p:cNvPicPr>
            <a:picLocks noChangeAspect="1"/>
          </p:cNvPicPr>
          <p:nvPr userDrawn="1"/>
        </p:nvPicPr>
        <p:blipFill rotWithShape="1">
          <a:blip r:embed="rId1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4099" b="66793"/>
          <a:stretch/>
        </p:blipFill>
        <p:spPr>
          <a:xfrm>
            <a:off x="0" y="0"/>
            <a:ext cx="9155248" cy="60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533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5007973"/>
            <a:ext cx="9144000" cy="1850027"/>
            <a:chOff x="0" y="5007973"/>
            <a:chExt cx="9144000" cy="1850027"/>
          </a:xfrm>
        </p:grpSpPr>
        <p:sp>
          <p:nvSpPr>
            <p:cNvPr id="8" name="Rectangle 7"/>
            <p:cNvSpPr/>
            <p:nvPr/>
          </p:nvSpPr>
          <p:spPr>
            <a:xfrm>
              <a:off x="0" y="5007973"/>
              <a:ext cx="9144000" cy="185002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LOGOS_high-res.jpg"/>
            <p:cNvPicPr>
              <a:picLocks noChangeAspect="1"/>
            </p:cNvPicPr>
            <p:nvPr/>
          </p:nvPicPr>
          <p:blipFill>
            <a:blip r:embed="rId3" cstate="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8014" y="5245418"/>
              <a:ext cx="8227973" cy="1529932"/>
            </a:xfrm>
            <a:prstGeom prst="rect">
              <a:avLst/>
            </a:prstGeom>
          </p:spPr>
        </p:pic>
      </p:grpSp>
      <p:pic>
        <p:nvPicPr>
          <p:cNvPr id="10" name="Picture 9" descr="EAFM_image_green3.png"/>
          <p:cNvPicPr>
            <a:picLocks noChangeAspect="1"/>
          </p:cNvPicPr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531"/>
          <a:stretch/>
        </p:blipFill>
        <p:spPr>
          <a:xfrm>
            <a:off x="864" y="0"/>
            <a:ext cx="9155248" cy="5149763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864" y="3879056"/>
            <a:ext cx="9198000" cy="97710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endParaRPr lang="en-US" sz="2400" dirty="0">
              <a:solidFill>
                <a:schemeClr val="bg1"/>
              </a:solidFill>
              <a:latin typeface="Myriad Pr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1395412"/>
            <a:ext cx="7772400" cy="1470025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en-US" sz="7200" b="1" dirty="0" smtClean="0">
                <a:solidFill>
                  <a:schemeClr val="bg1"/>
                </a:solidFill>
                <a:latin typeface="Myriad Pro"/>
                <a:cs typeface="Myriad Pro"/>
              </a:rPr>
              <a:t>3. The what and why of </a:t>
            </a:r>
            <a:r>
              <a:rPr lang="en-US" sz="7200" b="1" dirty="0" smtClean="0">
                <a:solidFill>
                  <a:srgbClr val="FFE23C"/>
                </a:solidFill>
                <a:latin typeface="Myriad Pro"/>
                <a:cs typeface="Myriad Pro"/>
              </a:rPr>
              <a:t>EAFM?</a:t>
            </a:r>
            <a:endParaRPr lang="en-US" sz="7200" b="1" dirty="0">
              <a:solidFill>
                <a:srgbClr val="FFE23C"/>
              </a:solidFill>
              <a:latin typeface="Myriad Pro"/>
              <a:cs typeface="Myriad Pro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7843668" y="4856157"/>
            <a:ext cx="1257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91440" rIns="91440" bIns="91440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altLang="en-US" sz="16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Arial" pitchFamily="34" charset="0"/>
                <a:cs typeface="Arial" pitchFamily="34" charset="0"/>
              </a:rPr>
              <a:t>Version 1</a:t>
            </a:r>
            <a:endParaRPr kumimoji="0" lang="en-US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308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74124" y="895637"/>
            <a:ext cx="9706196" cy="8439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 smtClean="0">
                <a:solidFill>
                  <a:srgbClr val="0000BA"/>
                </a:solidFill>
                <a:latin typeface="Myriad Pro"/>
                <a:cs typeface="Myriad Pro"/>
              </a:rPr>
              <a:t>Other management approaches</a:t>
            </a:r>
            <a:endParaRPr lang="en-US" i="1" dirty="0">
              <a:solidFill>
                <a:srgbClr val="0000BA"/>
              </a:solidFill>
              <a:latin typeface="Myriad Pro"/>
              <a:cs typeface="Myriad Pr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74124" y="1927891"/>
            <a:ext cx="8669876" cy="1886685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algn="l">
              <a:buClr>
                <a:srgbClr val="009F00"/>
              </a:buClr>
              <a:buSzPct val="150000"/>
            </a:pPr>
            <a:r>
              <a:rPr lang="en-US" sz="2800" b="1" dirty="0" smtClean="0">
                <a:latin typeface="Myriad Pro"/>
                <a:cs typeface="Myriad Pro"/>
              </a:rPr>
              <a:t>Co-management:</a:t>
            </a:r>
            <a:r>
              <a:rPr lang="en-US" sz="2400" b="1" dirty="0" smtClean="0">
                <a:latin typeface="Myriad Pro"/>
                <a:cs typeface="Myriad Pro"/>
              </a:rPr>
              <a:t> </a:t>
            </a:r>
            <a:r>
              <a:rPr lang="en-US" sz="2400" dirty="0" smtClean="0">
                <a:latin typeface="Myriad Pro"/>
                <a:cs typeface="Myriad Pro"/>
              </a:rPr>
              <a:t/>
            </a:r>
            <a:br>
              <a:rPr lang="en-US" sz="2400" dirty="0" smtClean="0">
                <a:latin typeface="Myriad Pro"/>
                <a:cs typeface="Myriad Pro"/>
              </a:rPr>
            </a:br>
            <a:r>
              <a:rPr lang="en-US" sz="2400" dirty="0" smtClean="0">
                <a:latin typeface="Myriad Pro"/>
                <a:cs typeface="Myriad Pro"/>
              </a:rPr>
              <a:t>- </a:t>
            </a:r>
            <a:r>
              <a:rPr lang="en-US" sz="2800" dirty="0" smtClean="0">
                <a:latin typeface="Myriad Pro"/>
                <a:cs typeface="Myriad Pro"/>
              </a:rPr>
              <a:t>a partnership arrangement between government and users for management (more later)</a:t>
            </a:r>
            <a:br>
              <a:rPr lang="en-US" sz="2800" dirty="0" smtClean="0">
                <a:latin typeface="Myriad Pro"/>
                <a:cs typeface="Myriad Pro"/>
              </a:rPr>
            </a:br>
            <a:r>
              <a:rPr lang="en-US" sz="2800" dirty="0" smtClean="0">
                <a:latin typeface="Myriad Pro"/>
                <a:cs typeface="Myriad Pro"/>
              </a:rPr>
              <a:t>- forms part of EAFM</a:t>
            </a:r>
            <a:r>
              <a:rPr lang="en-US" sz="2400" dirty="0" smtClean="0">
                <a:latin typeface="Myriad Pro"/>
                <a:cs typeface="Myriad Pro"/>
              </a:rPr>
              <a:t/>
            </a:r>
            <a:br>
              <a:rPr lang="en-US" sz="2400" dirty="0" smtClean="0">
                <a:latin typeface="Myriad Pro"/>
                <a:cs typeface="Myriad Pro"/>
              </a:rPr>
            </a:br>
            <a:r>
              <a:rPr lang="en-US" sz="2400" dirty="0" smtClean="0">
                <a:latin typeface="Myriad Pro"/>
                <a:cs typeface="Myriad Pro"/>
              </a:rPr>
              <a:t/>
            </a:r>
            <a:br>
              <a:rPr lang="en-US" sz="2400" dirty="0" smtClean="0">
                <a:latin typeface="Myriad Pro"/>
                <a:cs typeface="Myriad Pro"/>
              </a:rPr>
            </a:br>
            <a:r>
              <a:rPr lang="en-US" sz="2800" b="1" dirty="0" smtClean="0">
                <a:latin typeface="Myriad Pro"/>
                <a:cs typeface="Myriad Pro"/>
              </a:rPr>
              <a:t>Integrated coastal zone management: </a:t>
            </a:r>
            <a:r>
              <a:rPr lang="en-US" sz="2400" dirty="0" smtClean="0">
                <a:latin typeface="Myriad Pro"/>
                <a:cs typeface="Myriad Pro"/>
              </a:rPr>
              <a:t/>
            </a:r>
            <a:br>
              <a:rPr lang="en-US" sz="2400" dirty="0" smtClean="0">
                <a:latin typeface="Myriad Pro"/>
                <a:cs typeface="Myriad Pro"/>
              </a:rPr>
            </a:br>
            <a:r>
              <a:rPr lang="en-US" sz="2800" dirty="0" smtClean="0">
                <a:latin typeface="Myriad Pro"/>
                <a:cs typeface="Myriad Pro"/>
              </a:rPr>
              <a:t>- an ecosystem approach to managing a coastal area</a:t>
            </a:r>
            <a:br>
              <a:rPr lang="en-US" sz="2800" dirty="0" smtClean="0">
                <a:latin typeface="Myriad Pro"/>
                <a:cs typeface="Myriad Pro"/>
              </a:rPr>
            </a:br>
            <a:r>
              <a:rPr lang="en-US" sz="2800" dirty="0" smtClean="0">
                <a:latin typeface="Myriad Pro"/>
                <a:cs typeface="Myriad Pro"/>
              </a:rPr>
              <a:t>- links with EAFM in the coastal zone.	</a:t>
            </a:r>
            <a:br>
              <a:rPr lang="en-US" sz="2800" dirty="0" smtClean="0">
                <a:latin typeface="Myriad Pro"/>
                <a:cs typeface="Myriad Pro"/>
              </a:rPr>
            </a:br>
            <a:r>
              <a:rPr lang="en-US" sz="2400" dirty="0" smtClean="0">
                <a:latin typeface="Myriad Pro"/>
                <a:cs typeface="Myriad Pro"/>
              </a:rPr>
              <a:t/>
            </a:r>
            <a:br>
              <a:rPr lang="en-US" sz="2400" dirty="0" smtClean="0">
                <a:latin typeface="Myriad Pro"/>
                <a:cs typeface="Myriad Pro"/>
              </a:rPr>
            </a:br>
            <a:r>
              <a:rPr lang="en-US" sz="2400" dirty="0" smtClean="0">
                <a:latin typeface="Myriad Pro"/>
                <a:cs typeface="Myriad Pro"/>
              </a:rPr>
              <a:t/>
            </a:r>
            <a:br>
              <a:rPr lang="en-US" sz="2400" dirty="0" smtClean="0">
                <a:latin typeface="Myriad Pro"/>
                <a:cs typeface="Myriad Pro"/>
              </a:rPr>
            </a:br>
            <a:r>
              <a:rPr lang="en-US" sz="2400" dirty="0" smtClean="0">
                <a:latin typeface="Myriad Pro"/>
                <a:cs typeface="Myriad Pro"/>
              </a:rPr>
              <a:t/>
            </a:r>
            <a:br>
              <a:rPr lang="en-US" sz="2400" dirty="0" smtClean="0">
                <a:latin typeface="Myriad Pro"/>
                <a:cs typeface="Myriad Pro"/>
              </a:rPr>
            </a:br>
            <a:r>
              <a:rPr lang="en-US" sz="2400" dirty="0" smtClean="0">
                <a:latin typeface="Myriad Pro"/>
                <a:cs typeface="Myriad Pro"/>
              </a:rPr>
              <a:t/>
            </a:r>
            <a:br>
              <a:rPr lang="en-US" sz="2400" dirty="0" smtClean="0">
                <a:latin typeface="Myriad Pro"/>
                <a:cs typeface="Myriad Pro"/>
              </a:rPr>
            </a:br>
            <a:r>
              <a:rPr lang="en-US" sz="2400" dirty="0" smtClean="0">
                <a:latin typeface="Myriad Pro"/>
                <a:cs typeface="Myriad Pro"/>
              </a:rPr>
              <a:t/>
            </a:r>
            <a:br>
              <a:rPr lang="en-US" sz="2400" dirty="0" smtClean="0">
                <a:latin typeface="Myriad Pro"/>
                <a:cs typeface="Myriad Pro"/>
              </a:rPr>
            </a:br>
            <a:r>
              <a:rPr lang="en-US" sz="2400" dirty="0" smtClean="0">
                <a:latin typeface="Myriad Pro"/>
                <a:cs typeface="Myriad Pro"/>
              </a:rPr>
              <a:t/>
            </a:r>
            <a:br>
              <a:rPr lang="en-US" sz="2400" dirty="0" smtClean="0">
                <a:latin typeface="Myriad Pro"/>
                <a:cs typeface="Myriad Pro"/>
              </a:rPr>
            </a:br>
            <a:endParaRPr lang="en-US" sz="2400" dirty="0">
              <a:latin typeface="Myriad Pro"/>
              <a:cs typeface="Myriad Pro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96520" y="3814576"/>
            <a:ext cx="8424000" cy="13320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Clr>
                <a:schemeClr val="accent3">
                  <a:lumMod val="60000"/>
                  <a:lumOff val="40000"/>
                </a:schemeClr>
              </a:buClr>
              <a:buSzPct val="150000"/>
              <a:buFont typeface="Arial"/>
              <a:buChar char="•"/>
            </a:pPr>
            <a:endParaRPr lang="en-US" sz="2800" dirty="0">
              <a:latin typeface="Myriad Pro"/>
              <a:cs typeface="Myriad Pro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37748" y="6437869"/>
            <a:ext cx="506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0E59D30-32EB-1449-9DD2-88F8F2CECCC8}" type="slidenum">
              <a:rPr lang="en-US" smtClean="0">
                <a:solidFill>
                  <a:schemeClr val="bg1"/>
                </a:solidFill>
                <a:latin typeface="Myriad Pro"/>
                <a:cs typeface="Myriad Pro"/>
              </a:rPr>
              <a:pPr/>
              <a:t>10</a:t>
            </a:fld>
            <a:endParaRPr lang="en-US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14303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44123" y="1414625"/>
            <a:ext cx="8424000" cy="948266"/>
          </a:xfrm>
          <a:prstGeom prst="rect">
            <a:avLst/>
          </a:prstGeom>
        </p:spPr>
        <p:txBody>
          <a:bodyPr anchor="t">
            <a:noAutofit/>
          </a:bodyPr>
          <a:lstStyle/>
          <a:p>
            <a:pPr algn="l">
              <a:buClr>
                <a:srgbClr val="009F00"/>
              </a:buClr>
              <a:buSzPct val="150000"/>
            </a:pPr>
            <a:r>
              <a:rPr lang="en-US" sz="2400" dirty="0" smtClean="0">
                <a:latin typeface="Myriad Pro"/>
                <a:cs typeface="Myriad Pro"/>
              </a:rPr>
              <a:t/>
            </a:r>
            <a:br>
              <a:rPr lang="en-US" sz="2400" dirty="0" smtClean="0">
                <a:latin typeface="Myriad Pro"/>
                <a:cs typeface="Myriad Pro"/>
              </a:rPr>
            </a:br>
            <a:r>
              <a:rPr lang="en-US" sz="2800" b="1" dirty="0" smtClean="0">
                <a:latin typeface="Myriad Pro"/>
                <a:cs typeface="Myriad Pro"/>
              </a:rPr>
              <a:t>Marine spatial planning: </a:t>
            </a:r>
            <a:r>
              <a:rPr lang="en-US" sz="2400" dirty="0" smtClean="0">
                <a:latin typeface="Myriad Pro"/>
                <a:cs typeface="Myriad Pro"/>
              </a:rPr>
              <a:t/>
            </a:r>
            <a:br>
              <a:rPr lang="en-US" sz="2400" dirty="0" smtClean="0">
                <a:latin typeface="Myriad Pro"/>
                <a:cs typeface="Myriad Pro"/>
              </a:rPr>
            </a:br>
            <a:r>
              <a:rPr lang="en-US" sz="2800" dirty="0" smtClean="0">
                <a:latin typeface="Myriad Pro"/>
                <a:cs typeface="Myriad Pro"/>
              </a:rPr>
              <a:t>- planning that delineates user access based on the spatial and temporal distribution of human activities </a:t>
            </a:r>
            <a:br>
              <a:rPr lang="en-US" sz="2800" dirty="0" smtClean="0">
                <a:latin typeface="Myriad Pro"/>
                <a:cs typeface="Myriad Pro"/>
              </a:rPr>
            </a:br>
            <a:r>
              <a:rPr lang="en-US" sz="2800" dirty="0" smtClean="0">
                <a:latin typeface="Myriad Pro"/>
                <a:cs typeface="Myriad Pro"/>
              </a:rPr>
              <a:t>- an important tool for EAFM (zoning)</a:t>
            </a:r>
            <a:r>
              <a:rPr lang="en-US" sz="2400" dirty="0" smtClean="0">
                <a:latin typeface="Myriad Pro"/>
                <a:cs typeface="Myriad Pro"/>
              </a:rPr>
              <a:t/>
            </a:r>
            <a:br>
              <a:rPr lang="en-US" sz="2400" dirty="0" smtClean="0">
                <a:latin typeface="Myriad Pro"/>
                <a:cs typeface="Myriad Pro"/>
              </a:rPr>
            </a:br>
            <a:r>
              <a:rPr lang="en-US" sz="2400" dirty="0" smtClean="0">
                <a:latin typeface="Myriad Pro"/>
                <a:cs typeface="Myriad Pro"/>
              </a:rPr>
              <a:t/>
            </a:r>
            <a:br>
              <a:rPr lang="en-US" sz="2400" dirty="0" smtClean="0">
                <a:latin typeface="Myriad Pro"/>
                <a:cs typeface="Myriad Pro"/>
              </a:rPr>
            </a:br>
            <a:r>
              <a:rPr lang="en-US" sz="2800" b="1" dirty="0" smtClean="0">
                <a:latin typeface="Myriad Pro"/>
                <a:cs typeface="Myriad Pro"/>
              </a:rPr>
              <a:t>Marine protected areas: </a:t>
            </a:r>
            <a:r>
              <a:rPr lang="en-US" sz="2400" dirty="0" smtClean="0">
                <a:latin typeface="Myriad Pro"/>
                <a:cs typeface="Myriad Pro"/>
              </a:rPr>
              <a:t/>
            </a:r>
            <a:br>
              <a:rPr lang="en-US" sz="2400" dirty="0" smtClean="0">
                <a:latin typeface="Myriad Pro"/>
                <a:cs typeface="Myriad Pro"/>
              </a:rPr>
            </a:br>
            <a:r>
              <a:rPr lang="en-US" sz="2800" dirty="0">
                <a:latin typeface="Myriad Pro"/>
                <a:cs typeface="Myriad Pro"/>
              </a:rPr>
              <a:t>- a clearly defined area to achieve conservation of nature, with associated ecosystem services and cultural values </a:t>
            </a:r>
            <a:br>
              <a:rPr lang="en-US" sz="2800" dirty="0">
                <a:latin typeface="Myriad Pro"/>
                <a:cs typeface="Myriad Pro"/>
              </a:rPr>
            </a:br>
            <a:r>
              <a:rPr lang="en-US" sz="2800" dirty="0">
                <a:latin typeface="Myriad Pro"/>
                <a:cs typeface="Myriad Pro"/>
              </a:rPr>
              <a:t>- another important tool for EAFM</a:t>
            </a:r>
            <a:r>
              <a:rPr lang="en-US" sz="2400" dirty="0" smtClean="0">
                <a:latin typeface="Myriad Pro"/>
                <a:cs typeface="Myriad Pro"/>
              </a:rPr>
              <a:t/>
            </a:r>
            <a:br>
              <a:rPr lang="en-US" sz="2400" dirty="0" smtClean="0">
                <a:latin typeface="Myriad Pro"/>
                <a:cs typeface="Myriad Pro"/>
              </a:rPr>
            </a:br>
            <a:r>
              <a:rPr lang="en-US" sz="2400" dirty="0" smtClean="0">
                <a:latin typeface="Myriad Pro"/>
                <a:cs typeface="Myriad Pro"/>
              </a:rPr>
              <a:t/>
            </a:r>
            <a:br>
              <a:rPr lang="en-US" sz="2400" dirty="0" smtClean="0">
                <a:latin typeface="Myriad Pro"/>
                <a:cs typeface="Myriad Pro"/>
              </a:rPr>
            </a:br>
            <a:r>
              <a:rPr lang="en-US" sz="2400" dirty="0" smtClean="0">
                <a:latin typeface="Myriad Pro"/>
                <a:cs typeface="Myriad Pro"/>
              </a:rPr>
              <a:t/>
            </a:r>
            <a:br>
              <a:rPr lang="en-US" sz="2400" dirty="0" smtClean="0">
                <a:latin typeface="Myriad Pro"/>
                <a:cs typeface="Myriad Pro"/>
              </a:rPr>
            </a:br>
            <a:r>
              <a:rPr lang="en-US" sz="2400" dirty="0" smtClean="0">
                <a:latin typeface="Myriad Pro"/>
                <a:cs typeface="Myriad Pro"/>
              </a:rPr>
              <a:t/>
            </a:r>
            <a:br>
              <a:rPr lang="en-US" sz="2400" dirty="0" smtClean="0">
                <a:latin typeface="Myriad Pro"/>
                <a:cs typeface="Myriad Pro"/>
              </a:rPr>
            </a:br>
            <a:r>
              <a:rPr lang="en-US" sz="2400" dirty="0" smtClean="0">
                <a:latin typeface="Myriad Pro"/>
                <a:cs typeface="Myriad Pro"/>
              </a:rPr>
              <a:t/>
            </a:r>
            <a:br>
              <a:rPr lang="en-US" sz="2400" dirty="0" smtClean="0">
                <a:latin typeface="Myriad Pro"/>
                <a:cs typeface="Myriad Pro"/>
              </a:rPr>
            </a:br>
            <a:r>
              <a:rPr lang="en-US" sz="2400" dirty="0" smtClean="0">
                <a:latin typeface="Myriad Pro"/>
                <a:cs typeface="Myriad Pro"/>
              </a:rPr>
              <a:t/>
            </a:r>
            <a:br>
              <a:rPr lang="en-US" sz="2400" dirty="0" smtClean="0">
                <a:latin typeface="Myriad Pro"/>
                <a:cs typeface="Myriad Pro"/>
              </a:rPr>
            </a:br>
            <a:r>
              <a:rPr lang="en-US" sz="2400" dirty="0" smtClean="0">
                <a:latin typeface="Myriad Pro"/>
                <a:cs typeface="Myriad Pro"/>
              </a:rPr>
              <a:t/>
            </a:r>
            <a:br>
              <a:rPr lang="en-US" sz="2400" dirty="0" smtClean="0">
                <a:latin typeface="Myriad Pro"/>
                <a:cs typeface="Myriad Pro"/>
              </a:rPr>
            </a:br>
            <a:endParaRPr lang="en-US" sz="2400" dirty="0">
              <a:latin typeface="Myriad Pro"/>
              <a:cs typeface="Myriad Pro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96520" y="4542471"/>
            <a:ext cx="8424000" cy="133201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Clr>
                <a:schemeClr val="accent3">
                  <a:lumMod val="60000"/>
                  <a:lumOff val="40000"/>
                </a:schemeClr>
              </a:buClr>
              <a:buSzPct val="150000"/>
              <a:buFont typeface="Arial"/>
              <a:buChar char="•"/>
            </a:pPr>
            <a:endParaRPr lang="en-US" sz="2800" dirty="0">
              <a:latin typeface="Myriad Pro"/>
              <a:cs typeface="Myriad Pro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37748" y="6437869"/>
            <a:ext cx="506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0E59D30-32EB-1449-9DD2-88F8F2CECCC8}" type="slidenum">
              <a:rPr lang="en-US" smtClean="0">
                <a:solidFill>
                  <a:schemeClr val="bg1"/>
                </a:solidFill>
                <a:latin typeface="Myriad Pro"/>
                <a:cs typeface="Myriad Pro"/>
              </a:rPr>
              <a:pPr/>
              <a:t>11</a:t>
            </a:fld>
            <a:endParaRPr lang="en-US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44123" y="878940"/>
            <a:ext cx="8822267" cy="8439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BA"/>
                </a:solidFill>
                <a:latin typeface="Myriad Pro"/>
                <a:cs typeface="Myriad Pro"/>
              </a:rPr>
              <a:t>Other management approaches contd.</a:t>
            </a:r>
            <a:endParaRPr lang="en-US" sz="3600" i="1" dirty="0">
              <a:solidFill>
                <a:srgbClr val="0000BA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14303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9144" y="582362"/>
            <a:ext cx="9162288" cy="584704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37748" y="6465988"/>
            <a:ext cx="506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0E59D30-32EB-1449-9DD2-88F8F2CECCC8}" type="slidenum">
              <a:rPr lang="en-US" smtClean="0">
                <a:solidFill>
                  <a:srgbClr val="FFFFFF"/>
                </a:solidFill>
                <a:latin typeface="Myriad Pro"/>
                <a:cs typeface="Myriad Pro"/>
              </a:rPr>
              <a:pPr/>
              <a:t>12</a:t>
            </a:fld>
            <a:endParaRPr lang="en-US" dirty="0">
              <a:solidFill>
                <a:srgbClr val="FFFFFF"/>
              </a:solidFill>
              <a:latin typeface="Myriad Pro"/>
              <a:cs typeface="Myriad Pro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99391" y="8252"/>
            <a:ext cx="7145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b="1" dirty="0" smtClean="0">
                <a:solidFill>
                  <a:schemeClr val="bg1"/>
                </a:solidFill>
              </a:rPr>
              <a:t>REMEMBER EAFM IS FINDING THE BALANCE</a:t>
            </a:r>
            <a:endParaRPr lang="en-AU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803" y="582362"/>
            <a:ext cx="5852394" cy="58523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5803" y="6121633"/>
            <a:ext cx="20970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dirty="0" smtClean="0">
                <a:latin typeface="Myriad Pro"/>
                <a:cs typeface="Myriad Pro"/>
              </a:rPr>
              <a:t>Adapted from ICSF (2013)</a:t>
            </a:r>
            <a:endParaRPr lang="en-AU" sz="1400" dirty="0"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235283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7E4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637748" y="6437869"/>
            <a:ext cx="506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0E59D30-32EB-1449-9DD2-88F8F2CECCC8}" type="slidenum">
              <a:rPr lang="en-US" smtClean="0">
                <a:solidFill>
                  <a:schemeClr val="bg1"/>
                </a:solidFill>
                <a:latin typeface="Myriad Pro"/>
                <a:cs typeface="Myriad Pro"/>
              </a:rPr>
              <a:pPr/>
              <a:t>13</a:t>
            </a:fld>
            <a:endParaRPr lang="en-US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40258" y="540811"/>
            <a:ext cx="8229600" cy="1143000"/>
          </a:xfrm>
        </p:spPr>
        <p:txBody>
          <a:bodyPr/>
          <a:lstStyle/>
          <a:p>
            <a:pPr algn="l"/>
            <a:r>
              <a:rPr lang="en-US" sz="4800" b="1" dirty="0" smtClean="0">
                <a:solidFill>
                  <a:srgbClr val="0000BA"/>
                </a:solidFill>
                <a:latin typeface="Myriad Pro"/>
                <a:cs typeface="Myriad Pro"/>
              </a:rPr>
              <a:t>Key messages</a:t>
            </a:r>
            <a:endParaRPr lang="en-AU" sz="4800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40258" y="1337734"/>
            <a:ext cx="8229600" cy="4929715"/>
          </a:xfrm>
        </p:spPr>
        <p:txBody>
          <a:bodyPr/>
          <a:lstStyle/>
          <a:p>
            <a:pPr>
              <a:lnSpc>
                <a:spcPts val="3500"/>
              </a:lnSpc>
              <a:buClr>
                <a:srgbClr val="009F00"/>
              </a:buClr>
              <a:buSzPct val="100000"/>
              <a:defRPr/>
            </a:pPr>
            <a:r>
              <a:rPr lang="en-AU" sz="2800" b="1" dirty="0" smtClean="0">
                <a:latin typeface="Myriad Pro"/>
              </a:rPr>
              <a:t>EAFM </a:t>
            </a:r>
            <a:r>
              <a:rPr lang="en-AU" sz="2800" dirty="0" smtClean="0">
                <a:latin typeface="Myriad Pro"/>
              </a:rPr>
              <a:t>is simply applying </a:t>
            </a:r>
            <a:r>
              <a:rPr lang="en-AU" sz="2800" b="1" dirty="0" smtClean="0">
                <a:latin typeface="Myriad Pro"/>
              </a:rPr>
              <a:t>EA</a:t>
            </a:r>
            <a:r>
              <a:rPr lang="en-AU" sz="2800" dirty="0" smtClean="0">
                <a:latin typeface="Myriad Pro"/>
              </a:rPr>
              <a:t> to fisheries management </a:t>
            </a:r>
            <a:r>
              <a:rPr lang="en-AU" sz="2800" b="1" dirty="0" smtClean="0">
                <a:latin typeface="Myriad Pro"/>
              </a:rPr>
              <a:t>(FM) </a:t>
            </a:r>
            <a:r>
              <a:rPr lang="en-AU" sz="2800" dirty="0">
                <a:latin typeface="Myriad Pro"/>
              </a:rPr>
              <a:t>and has </a:t>
            </a:r>
            <a:r>
              <a:rPr lang="en-AU" sz="2800" dirty="0" smtClean="0">
                <a:latin typeface="Myriad Pro"/>
              </a:rPr>
              <a:t>3 </a:t>
            </a:r>
            <a:r>
              <a:rPr lang="en-AU" sz="2800" dirty="0">
                <a:latin typeface="Myriad Pro"/>
              </a:rPr>
              <a:t>components</a:t>
            </a:r>
            <a:r>
              <a:rPr lang="en-AU" sz="2800" dirty="0" smtClean="0">
                <a:latin typeface="Myriad Pro"/>
              </a:rPr>
              <a:t>:</a:t>
            </a:r>
          </a:p>
          <a:p>
            <a:pPr lvl="1">
              <a:lnSpc>
                <a:spcPts val="2000"/>
              </a:lnSpc>
              <a:buClr>
                <a:srgbClr val="009F00"/>
              </a:buClr>
              <a:buSzPct val="100000"/>
              <a:defRPr/>
            </a:pPr>
            <a:r>
              <a:rPr lang="en-AU" sz="2400" dirty="0">
                <a:latin typeface="Myriad Pro"/>
              </a:rPr>
              <a:t>Ecological </a:t>
            </a:r>
            <a:r>
              <a:rPr lang="en-AU" sz="2400" dirty="0" smtClean="0">
                <a:latin typeface="Myriad Pro"/>
              </a:rPr>
              <a:t>well-being</a:t>
            </a:r>
          </a:p>
          <a:p>
            <a:pPr lvl="1">
              <a:lnSpc>
                <a:spcPts val="2000"/>
              </a:lnSpc>
              <a:buClr>
                <a:srgbClr val="009F00"/>
              </a:buClr>
              <a:buSzPct val="100000"/>
              <a:defRPr/>
            </a:pPr>
            <a:r>
              <a:rPr lang="en-AU" sz="2400" dirty="0" smtClean="0">
                <a:latin typeface="Myriad Pro"/>
              </a:rPr>
              <a:t>Human well-being</a:t>
            </a:r>
          </a:p>
          <a:p>
            <a:pPr lvl="1">
              <a:lnSpc>
                <a:spcPts val="2000"/>
              </a:lnSpc>
              <a:buClr>
                <a:srgbClr val="009F00"/>
              </a:buClr>
              <a:buSzPct val="100000"/>
              <a:defRPr/>
            </a:pPr>
            <a:r>
              <a:rPr lang="en-AU" sz="2400" dirty="0" smtClean="0">
                <a:latin typeface="Myriad Pro"/>
              </a:rPr>
              <a:t>Good </a:t>
            </a:r>
            <a:r>
              <a:rPr lang="en-AU" sz="2400" dirty="0">
                <a:latin typeface="Myriad Pro"/>
              </a:rPr>
              <a:t>governance</a:t>
            </a:r>
          </a:p>
          <a:p>
            <a:pPr>
              <a:lnSpc>
                <a:spcPts val="3500"/>
              </a:lnSpc>
              <a:buClr>
                <a:srgbClr val="009F00"/>
              </a:buClr>
              <a:buSzPct val="100000"/>
              <a:defRPr/>
            </a:pPr>
            <a:r>
              <a:rPr lang="en-AU" sz="2800" dirty="0" smtClean="0">
                <a:latin typeface="Myriad Pro"/>
              </a:rPr>
              <a:t>EAFM </a:t>
            </a:r>
            <a:r>
              <a:rPr lang="en-AU" sz="2800" dirty="0">
                <a:latin typeface="Myriad Pro"/>
              </a:rPr>
              <a:t>is all about finding the </a:t>
            </a:r>
            <a:r>
              <a:rPr lang="en-AU" sz="2800" dirty="0" smtClean="0">
                <a:latin typeface="Myriad Pro"/>
              </a:rPr>
              <a:t>balance</a:t>
            </a:r>
          </a:p>
          <a:p>
            <a:pPr>
              <a:lnSpc>
                <a:spcPts val="3500"/>
              </a:lnSpc>
              <a:buClr>
                <a:srgbClr val="009F00"/>
              </a:buClr>
              <a:buSzPct val="100000"/>
              <a:defRPr/>
            </a:pPr>
            <a:r>
              <a:rPr lang="en-AU" sz="2800" dirty="0">
                <a:latin typeface="Myriad Pro"/>
              </a:rPr>
              <a:t>Many benefits of using an </a:t>
            </a:r>
            <a:r>
              <a:rPr lang="en-AU" sz="2800" dirty="0" smtClean="0">
                <a:latin typeface="Myriad Pro"/>
              </a:rPr>
              <a:t>EAFM</a:t>
            </a:r>
          </a:p>
          <a:p>
            <a:pPr>
              <a:lnSpc>
                <a:spcPts val="3500"/>
              </a:lnSpc>
              <a:buClr>
                <a:srgbClr val="009F00"/>
              </a:buClr>
              <a:buSzPct val="100000"/>
              <a:defRPr/>
            </a:pPr>
            <a:r>
              <a:rPr lang="en-AU" sz="2800" dirty="0" smtClean="0">
                <a:latin typeface="Myriad Pro"/>
              </a:rPr>
              <a:t>Builds on existing management (i.e. we move towards EAFM)</a:t>
            </a:r>
            <a:endParaRPr lang="en-AU" sz="2800" dirty="0">
              <a:latin typeface="Myriad Pro"/>
            </a:endParaRPr>
          </a:p>
          <a:p>
            <a:pPr>
              <a:lnSpc>
                <a:spcPts val="3500"/>
              </a:lnSpc>
              <a:buClr>
                <a:srgbClr val="009F00"/>
              </a:buClr>
              <a:buSzPct val="100000"/>
              <a:defRPr/>
            </a:pPr>
            <a:r>
              <a:rPr lang="en-AU" sz="2800" dirty="0" smtClean="0">
                <a:latin typeface="Myriad Pro"/>
              </a:rPr>
              <a:t>EAFM compliments and overlaps other forms of integrated resource management (e.g. ICM)</a:t>
            </a:r>
          </a:p>
        </p:txBody>
      </p:sp>
    </p:spTree>
    <p:extLst>
      <p:ext uri="{BB962C8B-B14F-4D97-AF65-F5344CB8AC3E}">
        <p14:creationId xmlns:p14="http://schemas.microsoft.com/office/powerpoint/2010/main" val="403812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2663"/>
            <a:ext cx="8229600" cy="1143000"/>
          </a:xfrm>
        </p:spPr>
        <p:txBody>
          <a:bodyPr/>
          <a:lstStyle/>
          <a:p>
            <a:r>
              <a:rPr lang="en-AU" sz="4800" b="1" dirty="0" smtClean="0">
                <a:solidFill>
                  <a:srgbClr val="0000BA"/>
                </a:solidFill>
                <a:latin typeface="Myriad Pro"/>
                <a:cs typeface="Myriad Pro"/>
              </a:rPr>
              <a:t>What is EAFM</a:t>
            </a:r>
            <a:endParaRPr lang="en-AU" sz="4800" b="1" dirty="0">
              <a:solidFill>
                <a:srgbClr val="0000BA"/>
              </a:solidFill>
              <a:latin typeface="Myriad Pro"/>
              <a:cs typeface="Myriad Pro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 bwMode="auto">
          <a:xfrm>
            <a:off x="249382" y="1600200"/>
            <a:ext cx="8603673" cy="4613564"/>
          </a:xfrm>
          <a:prstGeom prst="roundRect">
            <a:avLst>
              <a:gd name="adj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0" indent="0" algn="ctr">
              <a:spcAft>
                <a:spcPts val="0"/>
              </a:spcAft>
              <a:buNone/>
            </a:pPr>
            <a:r>
              <a:rPr lang="en-GB" sz="3600" b="1" dirty="0">
                <a:solidFill>
                  <a:srgbClr val="0000BA"/>
                </a:solidFill>
                <a:effectLst/>
                <a:latin typeface="Myriad Pro"/>
                <a:ea typeface="Times New Roman" panose="02020603050405020304" pitchFamily="18" charset="0"/>
                <a:cs typeface="Myriad Pro"/>
              </a:rPr>
              <a:t>EAFM is </a:t>
            </a:r>
            <a:r>
              <a:rPr lang="en-GB" sz="3600" b="1" dirty="0" smtClean="0">
                <a:solidFill>
                  <a:srgbClr val="0000BA"/>
                </a:solidFill>
                <a:effectLst/>
                <a:latin typeface="Myriad Pro"/>
                <a:ea typeface="Times New Roman" panose="02020603050405020304" pitchFamily="18" charset="0"/>
                <a:cs typeface="Myriad Pro"/>
              </a:rPr>
              <a:t>simply the </a:t>
            </a:r>
            <a:r>
              <a:rPr lang="en-GB" sz="3600" b="1" dirty="0">
                <a:solidFill>
                  <a:srgbClr val="0000BA"/>
                </a:solidFill>
                <a:effectLst/>
                <a:latin typeface="Myriad Pro"/>
                <a:ea typeface="Times New Roman" panose="02020603050405020304" pitchFamily="18" charset="0"/>
                <a:cs typeface="Myriad Pro"/>
              </a:rPr>
              <a:t>ecosystem </a:t>
            </a:r>
            <a:r>
              <a:rPr lang="en-GB" sz="3600" b="1" dirty="0" smtClean="0">
                <a:solidFill>
                  <a:srgbClr val="0000BA"/>
                </a:solidFill>
                <a:effectLst/>
                <a:latin typeface="Myriad Pro"/>
                <a:ea typeface="Times New Roman" panose="02020603050405020304" pitchFamily="18" charset="0"/>
                <a:cs typeface="Myriad Pro"/>
              </a:rPr>
              <a:t>approach (EA) </a:t>
            </a:r>
            <a:r>
              <a:rPr lang="en-GB" sz="3600" b="1" dirty="0">
                <a:solidFill>
                  <a:srgbClr val="0000BA"/>
                </a:solidFill>
                <a:effectLst/>
                <a:latin typeface="Myriad Pro"/>
                <a:ea typeface="Times New Roman" panose="02020603050405020304" pitchFamily="18" charset="0"/>
                <a:cs typeface="Myriad Pro"/>
              </a:rPr>
              <a:t>applied to </a:t>
            </a:r>
            <a:r>
              <a:rPr lang="en-GB" sz="3600" b="1" dirty="0" smtClean="0">
                <a:solidFill>
                  <a:srgbClr val="0000BA"/>
                </a:solidFill>
                <a:effectLst/>
                <a:latin typeface="Myriad Pro"/>
                <a:ea typeface="Times New Roman" panose="02020603050405020304" pitchFamily="18" charset="0"/>
                <a:cs typeface="Myriad Pro"/>
              </a:rPr>
              <a:t>fisheries management (FM)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GB" b="1" dirty="0" smtClean="0">
                <a:solidFill>
                  <a:srgbClr val="0000BA"/>
                </a:solidFill>
                <a:latin typeface="Myriad Pro"/>
                <a:ea typeface="Times New Roman" panose="02020603050405020304" pitchFamily="18" charset="0"/>
                <a:cs typeface="Myriad Pro"/>
              </a:rPr>
              <a:t>EAFM = EA + FM</a:t>
            </a:r>
            <a:r>
              <a:rPr lang="en-GB" b="1" dirty="0" smtClean="0">
                <a:solidFill>
                  <a:srgbClr val="0000BA"/>
                </a:solidFill>
                <a:effectLst/>
                <a:latin typeface="Myriad Pro"/>
                <a:ea typeface="Times New Roman" panose="02020603050405020304" pitchFamily="18" charset="0"/>
                <a:cs typeface="Myriad Pro"/>
              </a:rPr>
              <a:t> </a:t>
            </a:r>
          </a:p>
          <a:p>
            <a:pPr marL="0" indent="0" algn="ctr">
              <a:spcAft>
                <a:spcPts val="0"/>
              </a:spcAft>
              <a:buNone/>
            </a:pPr>
            <a:r>
              <a:rPr lang="en-GB" b="1" dirty="0" smtClean="0">
                <a:solidFill>
                  <a:srgbClr val="0000BA"/>
                </a:solidFill>
                <a:effectLst/>
                <a:latin typeface="Myriad Pro"/>
                <a:ea typeface="Times New Roman" panose="02020603050405020304" pitchFamily="18" charset="0"/>
                <a:cs typeface="Myriad Pro"/>
              </a:rPr>
              <a:t>i.e</a:t>
            </a:r>
            <a:r>
              <a:rPr lang="en-GB" b="1" dirty="0">
                <a:solidFill>
                  <a:srgbClr val="0000BA"/>
                </a:solidFill>
                <a:effectLst/>
                <a:latin typeface="Myriad Pro"/>
                <a:ea typeface="Times New Roman" panose="02020603050405020304" pitchFamily="18" charset="0"/>
                <a:cs typeface="Myriad Pro"/>
              </a:rPr>
              <a:t>. </a:t>
            </a:r>
            <a:r>
              <a:rPr lang="en-GB" b="1" dirty="0" smtClean="0">
                <a:solidFill>
                  <a:srgbClr val="0000BA"/>
                </a:solidFill>
                <a:effectLst/>
                <a:latin typeface="Myriad Pro"/>
                <a:ea typeface="Times New Roman" panose="02020603050405020304" pitchFamily="18" charset="0"/>
                <a:cs typeface="Myriad Pro"/>
              </a:rPr>
              <a:t>a practical </a:t>
            </a:r>
            <a:r>
              <a:rPr lang="en-GB" b="1" dirty="0">
                <a:solidFill>
                  <a:srgbClr val="0000BA"/>
                </a:solidFill>
                <a:effectLst/>
                <a:latin typeface="Myriad Pro"/>
                <a:ea typeface="Times New Roman" panose="02020603050405020304" pitchFamily="18" charset="0"/>
                <a:cs typeface="Myriad Pro"/>
              </a:rPr>
              <a:t>way to implement sustainable development and sustainably maximize </a:t>
            </a:r>
            <a:r>
              <a:rPr lang="en-GB" b="1" dirty="0" smtClean="0">
                <a:solidFill>
                  <a:srgbClr val="0000BA"/>
                </a:solidFill>
                <a:effectLst/>
                <a:latin typeface="Myriad Pro"/>
                <a:ea typeface="Times New Roman" panose="02020603050405020304" pitchFamily="18" charset="0"/>
                <a:cs typeface="Myriad Pro"/>
              </a:rPr>
              <a:t>the ecosystem </a:t>
            </a:r>
            <a:r>
              <a:rPr lang="en-GB" b="1" dirty="0">
                <a:solidFill>
                  <a:srgbClr val="0000BA"/>
                </a:solidFill>
                <a:effectLst/>
                <a:latin typeface="Myriad Pro"/>
                <a:ea typeface="Times New Roman" panose="02020603050405020304" pitchFamily="18" charset="0"/>
                <a:cs typeface="Myriad Pro"/>
              </a:rPr>
              <a:t>benefits of a fishery </a:t>
            </a:r>
            <a:r>
              <a:rPr lang="en-GB" b="1" dirty="0" smtClean="0">
                <a:solidFill>
                  <a:srgbClr val="0000BA"/>
                </a:solidFill>
                <a:effectLst/>
                <a:latin typeface="Myriad Pro"/>
                <a:ea typeface="Times New Roman" panose="02020603050405020304" pitchFamily="18" charset="0"/>
                <a:cs typeface="Myriad Pro"/>
              </a:rPr>
              <a:t>system</a:t>
            </a:r>
            <a:endParaRPr lang="en-AU" sz="4000" i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Myriad Pr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637748" y="6454802"/>
            <a:ext cx="506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0E59D30-32EB-1449-9DD2-88F8F2CECCC8}" type="slidenum">
              <a:rPr lang="en-US" smtClean="0">
                <a:solidFill>
                  <a:schemeClr val="bg1"/>
                </a:solidFill>
                <a:latin typeface="Myriad Pro"/>
                <a:cs typeface="Myriad Pro"/>
              </a:rPr>
              <a:pPr/>
              <a:t>2</a:t>
            </a:fld>
            <a:endParaRPr lang="en-US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7885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4"/>
          <p:cNvSpPr txBox="1">
            <a:spLocks/>
          </p:cNvSpPr>
          <p:nvPr/>
        </p:nvSpPr>
        <p:spPr bwMode="auto">
          <a:xfrm>
            <a:off x="1" y="854345"/>
            <a:ext cx="9144000" cy="690031"/>
          </a:xfrm>
          <a:prstGeom prst="roundRect">
            <a:avLst>
              <a:gd name="adj" fmla="val 19904"/>
            </a:avLst>
          </a:prstGeom>
          <a:noFill/>
          <a:ln>
            <a:noFill/>
          </a:ln>
          <a:effectLst/>
          <a:extLst/>
        </p:spPr>
        <p:txBody>
          <a:bodyPr rot="0" vert="horz" wrap="square" lIns="91440" tIns="45720" rIns="91440" bIns="45720" anchor="ctr" anchorCtr="0" upright="1"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ts val="4000"/>
              </a:lnSpc>
              <a:buNone/>
            </a:pPr>
            <a:r>
              <a:rPr lang="en-US" altLang="en-US" sz="3800" b="1" dirty="0" smtClean="0">
                <a:solidFill>
                  <a:srgbClr val="0000BA"/>
                </a:solidFill>
                <a:latin typeface="Myriad Pro"/>
                <a:cs typeface="Myriad Pro"/>
              </a:rPr>
              <a:t>EA promotes sustainable development</a:t>
            </a:r>
            <a:endParaRPr lang="en-US" altLang="en-US" sz="3800" b="1" dirty="0">
              <a:solidFill>
                <a:srgbClr val="0000BA"/>
              </a:solidFill>
              <a:latin typeface="Myriad Pro"/>
              <a:cs typeface="Myriad Pro"/>
            </a:endParaRP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1872430" y="1373891"/>
            <a:ext cx="5692151" cy="4941577"/>
            <a:chOff x="3137957" y="808570"/>
            <a:chExt cx="5943600" cy="5943600"/>
          </a:xfrm>
        </p:grpSpPr>
        <p:pic>
          <p:nvPicPr>
            <p:cNvPr id="15" name="Picture 14" descr="SCALE_gray_1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37957" y="808570"/>
              <a:ext cx="5943600" cy="5943600"/>
            </a:xfrm>
            <a:prstGeom prst="rect">
              <a:avLst/>
            </a:prstGeom>
          </p:spPr>
        </p:pic>
        <p:sp>
          <p:nvSpPr>
            <p:cNvPr id="27" name="TextBox 12"/>
            <p:cNvSpPr txBox="1">
              <a:spLocks noChangeArrowheads="1"/>
            </p:cNvSpPr>
            <p:nvPr/>
          </p:nvSpPr>
          <p:spPr bwMode="auto">
            <a:xfrm>
              <a:off x="6775375" y="4616322"/>
              <a:ext cx="1979085" cy="27186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defTabSz="914400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en-US" sz="1400" b="1" kern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/>
                  <a:cs typeface="Arial Narrow"/>
                </a:rPr>
                <a:t>HUMAN WELL-BEING</a:t>
              </a:r>
            </a:p>
          </p:txBody>
        </p:sp>
        <p:sp>
          <p:nvSpPr>
            <p:cNvPr id="45" name="TextBox 12"/>
            <p:cNvSpPr txBox="1">
              <a:spLocks noChangeArrowheads="1"/>
            </p:cNvSpPr>
            <p:nvPr/>
          </p:nvSpPr>
          <p:spPr bwMode="auto">
            <a:xfrm>
              <a:off x="4169833" y="6247930"/>
              <a:ext cx="3879849" cy="40011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anchor="ctr" anchorCtr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kern="0" spc="100" dirty="0" smtClean="0">
                  <a:solidFill>
                    <a:schemeClr val="bg1">
                      <a:lumMod val="95000"/>
                    </a:schemeClr>
                  </a:solidFill>
                  <a:latin typeface="Arial Narrow"/>
                  <a:cs typeface="Arial Narrow"/>
                </a:rPr>
                <a:t>FOR FUTURE GENERATIONS</a:t>
              </a:r>
            </a:p>
          </p:txBody>
        </p:sp>
        <p:sp>
          <p:nvSpPr>
            <p:cNvPr id="11" name="TextBox 12"/>
            <p:cNvSpPr txBox="1">
              <a:spLocks noChangeArrowheads="1"/>
            </p:cNvSpPr>
            <p:nvPr/>
          </p:nvSpPr>
          <p:spPr bwMode="auto">
            <a:xfrm>
              <a:off x="4454597" y="1782956"/>
              <a:ext cx="3310321" cy="400110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 anchor="ctr" anchorCtr="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defTabSz="9144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kern="0" spc="150" dirty="0" smtClean="0">
                  <a:solidFill>
                    <a:srgbClr val="FFDA3E"/>
                  </a:solidFill>
                  <a:latin typeface="Arial Narrow"/>
                  <a:cs typeface="Arial Narrow"/>
                </a:rPr>
                <a:t>GOOD GOVERNANCE</a:t>
              </a:r>
            </a:p>
          </p:txBody>
        </p:sp>
        <p:sp>
          <p:nvSpPr>
            <p:cNvPr id="17" name="TextBox 12"/>
            <p:cNvSpPr txBox="1">
              <a:spLocks noChangeArrowheads="1"/>
            </p:cNvSpPr>
            <p:nvPr/>
          </p:nvSpPr>
          <p:spPr bwMode="auto">
            <a:xfrm>
              <a:off x="3299957" y="4612857"/>
              <a:ext cx="2351611" cy="271869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ctr" defTabSz="914400" eaLnBrk="1" fontAlgn="auto" hangingPunct="1">
                <a:lnSpc>
                  <a:spcPct val="80000"/>
                </a:lnSpc>
                <a:spcBef>
                  <a:spcPts val="0"/>
                </a:spcBef>
                <a:spcAft>
                  <a:spcPts val="600"/>
                </a:spcAft>
                <a:defRPr/>
              </a:pPr>
              <a:r>
                <a:rPr lang="en-US" sz="1400" b="1" kern="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Arial Narrow"/>
                  <a:cs typeface="Arial Narrow"/>
                </a:rPr>
                <a:t>ECOLOGICAL WELL-BEING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1416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133004" y="967461"/>
            <a:ext cx="8993896" cy="9630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 smtClean="0">
                <a:solidFill>
                  <a:srgbClr val="0000BA"/>
                </a:solidFill>
                <a:latin typeface="Myriad Pro"/>
                <a:cs typeface="Myriad Pro"/>
              </a:rPr>
              <a:t>The 3 components - in a fishery context</a:t>
            </a:r>
            <a:endParaRPr lang="en-US" sz="3600" b="1" dirty="0">
              <a:solidFill>
                <a:srgbClr val="0000BA"/>
              </a:solidFill>
              <a:latin typeface="Myriad Pro"/>
              <a:cs typeface="Myriad Pro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02900" y="2197962"/>
            <a:ext cx="8424000" cy="147846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Clr>
                <a:srgbClr val="009F00"/>
              </a:buClr>
              <a:buSzPct val="150000"/>
              <a:buFont typeface="Arial"/>
              <a:buChar char="•"/>
            </a:pPr>
            <a:r>
              <a:rPr lang="en-US" sz="2800" b="1" dirty="0">
                <a:latin typeface="Myriad Pro"/>
                <a:cs typeface="Myriad Pro"/>
              </a:rPr>
              <a:t>Ecological well-being: </a:t>
            </a:r>
            <a:r>
              <a:rPr lang="en-US" sz="2800" dirty="0" smtClean="0">
                <a:latin typeface="Myriad Pro"/>
                <a:cs typeface="Myriad Pro"/>
              </a:rPr>
              <a:t>e.g.</a:t>
            </a:r>
            <a:r>
              <a:rPr lang="en-US" sz="2800" b="1" dirty="0" smtClean="0">
                <a:latin typeface="Myriad Pro"/>
                <a:cs typeface="Myriad Pro"/>
              </a:rPr>
              <a:t> </a:t>
            </a:r>
            <a:r>
              <a:rPr lang="en-US" sz="2800" dirty="0" smtClean="0">
                <a:latin typeface="Myriad Pro"/>
                <a:cs typeface="Myriad Pro"/>
              </a:rPr>
              <a:t>healthy habitats, </a:t>
            </a:r>
            <a:r>
              <a:rPr lang="en-US" sz="2800" dirty="0">
                <a:latin typeface="Myriad Pro"/>
                <a:cs typeface="Myriad Pro"/>
              </a:rPr>
              <a:t>foodwebs, and </a:t>
            </a:r>
            <a:r>
              <a:rPr lang="en-US" sz="2800" dirty="0" smtClean="0">
                <a:latin typeface="Myriad Pro"/>
                <a:cs typeface="Myriad Pro"/>
              </a:rPr>
              <a:t>sustainable fishing</a:t>
            </a:r>
            <a:endParaRPr lang="en-US" sz="2800" dirty="0">
              <a:latin typeface="Myriad Pro"/>
              <a:cs typeface="Myriad Pro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720000" y="3306176"/>
            <a:ext cx="8424000" cy="11192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Clr>
                <a:srgbClr val="009F00"/>
              </a:buClr>
              <a:buSzPct val="150000"/>
              <a:buFont typeface="Arial"/>
              <a:buChar char="•"/>
            </a:pPr>
            <a:r>
              <a:rPr lang="en-US" sz="2800" b="1" dirty="0" smtClean="0">
                <a:latin typeface="Myriad Pro"/>
                <a:cs typeface="Myriad Pro"/>
              </a:rPr>
              <a:t>Human well-being: </a:t>
            </a:r>
            <a:r>
              <a:rPr lang="en-US" sz="2800" dirty="0" smtClean="0">
                <a:latin typeface="Myriad Pro"/>
                <a:cs typeface="Myriad Pro"/>
              </a:rPr>
              <a:t>e.g. Increased &amp; equitable wealth, food security and sustainable livelihoods</a:t>
            </a:r>
            <a:endParaRPr lang="en-US" sz="2800" dirty="0">
              <a:latin typeface="Myriad Pro"/>
              <a:cs typeface="Myriad Pro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702900" y="4425410"/>
            <a:ext cx="8424000" cy="152650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Clr>
                <a:srgbClr val="009F00"/>
              </a:buClr>
              <a:buSzPct val="150000"/>
              <a:buFont typeface="Arial"/>
              <a:buChar char="•"/>
            </a:pPr>
            <a:r>
              <a:rPr lang="en-US" sz="2800" b="1" dirty="0" smtClean="0">
                <a:latin typeface="Myriad Pro"/>
                <a:cs typeface="Myriad Pro"/>
              </a:rPr>
              <a:t>Good governance: </a:t>
            </a:r>
            <a:r>
              <a:rPr lang="en-US" sz="2800" dirty="0" smtClean="0">
                <a:latin typeface="Myriad Pro"/>
                <a:cs typeface="Myriad Pro"/>
              </a:rPr>
              <a:t>e.g. effective institutions and arrangements </a:t>
            </a:r>
            <a:r>
              <a:rPr lang="en-US" sz="2800" dirty="0">
                <a:latin typeface="Myriad Pro"/>
                <a:cs typeface="Myriad Pro"/>
              </a:rPr>
              <a:t>for </a:t>
            </a:r>
            <a:r>
              <a:rPr lang="en-US" sz="2800" dirty="0" smtClean="0">
                <a:latin typeface="Myriad Pro"/>
                <a:cs typeface="Myriad Pro"/>
              </a:rPr>
              <a:t>setting </a:t>
            </a:r>
            <a:r>
              <a:rPr lang="en-US" sz="2800" dirty="0">
                <a:latin typeface="Myriad Pro"/>
                <a:cs typeface="Myriad Pro"/>
              </a:rPr>
              <a:t>and implementing rules and </a:t>
            </a:r>
            <a:r>
              <a:rPr lang="en-US" sz="2800" dirty="0" smtClean="0">
                <a:latin typeface="Myriad Pro"/>
                <a:cs typeface="Myriad Pro"/>
              </a:rPr>
              <a:t>regulations</a:t>
            </a:r>
            <a:endParaRPr lang="en-US" sz="2800" dirty="0">
              <a:latin typeface="Myriad Pro"/>
              <a:cs typeface="Myriad Pro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37748" y="6454802"/>
            <a:ext cx="506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0E59D30-32EB-1449-9DD2-88F8F2CECCC8}" type="slidenum">
              <a:rPr lang="en-US" smtClean="0">
                <a:solidFill>
                  <a:schemeClr val="bg1"/>
                </a:solidFill>
                <a:latin typeface="Myriad Pro"/>
                <a:cs typeface="Myriad Pro"/>
              </a:rPr>
              <a:pPr/>
              <a:t>4</a:t>
            </a:fld>
            <a:endParaRPr lang="en-US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04161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705843" y="1783751"/>
            <a:ext cx="7268824" cy="5169617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28600" indent="-228600">
              <a:spcAft>
                <a:spcPts val="1400"/>
              </a:spcAft>
              <a:buClr>
                <a:srgbClr val="008000"/>
              </a:buClr>
              <a:buFont typeface="Arial" panose="020B0604020202020204" pitchFamily="34" charset="0"/>
              <a:buChar char="•"/>
              <a:defRPr/>
            </a:pPr>
            <a:r>
              <a:rPr lang="en-AU" sz="2800" dirty="0" smtClean="0">
                <a:latin typeface="Myriad Pro"/>
                <a:cs typeface="Myriad Pro"/>
              </a:rPr>
              <a:t>Builds on/improves existing management </a:t>
            </a:r>
          </a:p>
          <a:p>
            <a:pPr marL="228600" indent="-228600">
              <a:spcAft>
                <a:spcPts val="1400"/>
              </a:spcAft>
              <a:buClr>
                <a:srgbClr val="008000"/>
              </a:buClr>
              <a:buFont typeface="Arial" panose="020B0604020202020204" pitchFamily="34" charset="0"/>
              <a:buChar char="•"/>
              <a:defRPr/>
            </a:pPr>
            <a:r>
              <a:rPr lang="en-AU" sz="2800" dirty="0" smtClean="0">
                <a:latin typeface="Myriad Pro"/>
                <a:cs typeface="Myriad Pro"/>
              </a:rPr>
              <a:t>Strengthens agencies through better planning and cooperation</a:t>
            </a:r>
          </a:p>
          <a:p>
            <a:pPr marL="228600" indent="-228600">
              <a:spcAft>
                <a:spcPts val="1400"/>
              </a:spcAft>
              <a:buClr>
                <a:srgbClr val="008000"/>
              </a:buClr>
              <a:buFont typeface="Arial" panose="020B0604020202020204" pitchFamily="34" charset="0"/>
              <a:buChar char="•"/>
              <a:defRPr/>
            </a:pPr>
            <a:r>
              <a:rPr lang="en-AU" sz="2800" dirty="0" smtClean="0">
                <a:latin typeface="Myriad Pro"/>
                <a:cs typeface="Myriad Pro"/>
              </a:rPr>
              <a:t>Builds on and integrates co-management and other participatory approaches</a:t>
            </a:r>
          </a:p>
          <a:p>
            <a:pPr marL="228600" indent="-228600">
              <a:spcAft>
                <a:spcPts val="1400"/>
              </a:spcAft>
              <a:buClr>
                <a:srgbClr val="008000"/>
              </a:buClr>
              <a:buFont typeface="Arial" panose="020B0604020202020204" pitchFamily="34" charset="0"/>
              <a:buChar char="•"/>
              <a:defRPr/>
            </a:pPr>
            <a:r>
              <a:rPr lang="en-AU" sz="2800" dirty="0" smtClean="0">
                <a:latin typeface="Myriad Pro"/>
                <a:cs typeface="Myriad Pro"/>
              </a:rPr>
              <a:t>Uses the traditional and scientific knowledge that already exists</a:t>
            </a:r>
          </a:p>
          <a:p>
            <a:pPr marL="228600" indent="-228600">
              <a:spcAft>
                <a:spcPts val="1400"/>
              </a:spcAft>
              <a:buClr>
                <a:srgbClr val="008000"/>
              </a:buClr>
              <a:buFont typeface="Arial" panose="020B0604020202020204" pitchFamily="34" charset="0"/>
              <a:buChar char="•"/>
              <a:defRPr/>
            </a:pPr>
            <a:r>
              <a:rPr lang="en-AU" sz="2800" dirty="0" smtClean="0">
                <a:latin typeface="Myriad Pro"/>
                <a:cs typeface="Myriad Pro"/>
              </a:rPr>
              <a:t>Improves human capacity in skills needed for sustainable management</a:t>
            </a:r>
          </a:p>
          <a:p>
            <a:pPr marL="0" indent="0">
              <a:lnSpc>
                <a:spcPct val="120000"/>
              </a:lnSpc>
              <a:buClr>
                <a:srgbClr val="FFC000"/>
              </a:buClr>
              <a:defRPr/>
            </a:pPr>
            <a:endParaRPr lang="en-AU" sz="2800" dirty="0" smtClean="0">
              <a:latin typeface="Myriad Pro"/>
              <a:cs typeface="Myriad Pro"/>
            </a:endParaRPr>
          </a:p>
        </p:txBody>
      </p:sp>
      <p:sp>
        <p:nvSpPr>
          <p:cNvPr id="8" name="Content Placeholder 4"/>
          <p:cNvSpPr txBox="1">
            <a:spLocks/>
          </p:cNvSpPr>
          <p:nvPr/>
        </p:nvSpPr>
        <p:spPr bwMode="auto">
          <a:xfrm>
            <a:off x="1592250" y="699270"/>
            <a:ext cx="7622436" cy="1000606"/>
          </a:xfrm>
          <a:prstGeom prst="roundRect">
            <a:avLst>
              <a:gd name="adj" fmla="val 19904"/>
            </a:avLst>
          </a:prstGeom>
          <a:noFill/>
          <a:ln>
            <a:noFill/>
          </a:ln>
          <a:effectLst/>
          <a:extLst/>
        </p:spPr>
        <p:txBody>
          <a:bodyPr rot="0" vert="horz" wrap="square" lIns="91440" tIns="45720" rIns="91440" bIns="45720" anchor="ctr" anchorCtr="0" upright="1"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en-US" sz="4000" b="1" dirty="0">
                <a:solidFill>
                  <a:srgbClr val="0000BA"/>
                </a:solidFill>
                <a:latin typeface="Myriad Pro"/>
                <a:cs typeface="Myriad Pro"/>
              </a:rPr>
              <a:t>EAFM builds on what is in place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295737" y="574782"/>
            <a:ext cx="1037190" cy="5889189"/>
            <a:chOff x="227007" y="215032"/>
            <a:chExt cx="1143000" cy="6489979"/>
          </a:xfrm>
        </p:grpSpPr>
        <p:pic>
          <p:nvPicPr>
            <p:cNvPr id="10" name="Picture 9" descr="1.Builds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7007" y="215032"/>
              <a:ext cx="1143000" cy="1143000"/>
            </a:xfrm>
            <a:prstGeom prst="rect">
              <a:avLst/>
            </a:prstGeom>
          </p:spPr>
        </p:pic>
        <p:pic>
          <p:nvPicPr>
            <p:cNvPr id="11" name="Picture 10" descr="2.Cooperation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7007" y="1551776"/>
              <a:ext cx="1143000" cy="1143000"/>
            </a:xfrm>
            <a:prstGeom prst="rect">
              <a:avLst/>
            </a:prstGeom>
          </p:spPr>
        </p:pic>
        <p:pic>
          <p:nvPicPr>
            <p:cNvPr id="12" name="Picture 11" descr="3.Management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7007" y="2888520"/>
              <a:ext cx="1143000" cy="1143000"/>
            </a:xfrm>
            <a:prstGeom prst="rect">
              <a:avLst/>
            </a:prstGeom>
          </p:spPr>
        </p:pic>
        <p:pic>
          <p:nvPicPr>
            <p:cNvPr id="13" name="Picture 12" descr="4.Tradition.pn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7007" y="4225264"/>
              <a:ext cx="1143000" cy="1143000"/>
            </a:xfrm>
            <a:prstGeom prst="rect">
              <a:avLst/>
            </a:prstGeom>
          </p:spPr>
        </p:pic>
        <p:pic>
          <p:nvPicPr>
            <p:cNvPr id="14" name="Picture 13" descr="5.Ecosystem.pn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7007" y="5562011"/>
              <a:ext cx="1143000" cy="1143000"/>
            </a:xfrm>
            <a:prstGeom prst="rect">
              <a:avLst/>
            </a:prstGeom>
          </p:spPr>
        </p:pic>
        <p:cxnSp>
          <p:nvCxnSpPr>
            <p:cNvPr id="17" name="Straight Arrow Connector 16"/>
            <p:cNvCxnSpPr/>
            <p:nvPr/>
          </p:nvCxnSpPr>
          <p:spPr>
            <a:xfrm>
              <a:off x="798507" y="1245104"/>
              <a:ext cx="0" cy="419600"/>
            </a:xfrm>
            <a:prstGeom prst="straightConnector1">
              <a:avLst/>
            </a:prstGeom>
            <a:ln w="44450">
              <a:solidFill>
                <a:schemeClr val="tx1">
                  <a:lumMod val="50000"/>
                  <a:lumOff val="50000"/>
                </a:schemeClr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798507" y="2581848"/>
              <a:ext cx="0" cy="419600"/>
            </a:xfrm>
            <a:prstGeom prst="straightConnector1">
              <a:avLst/>
            </a:prstGeom>
            <a:ln w="44450">
              <a:solidFill>
                <a:schemeClr val="tx1">
                  <a:lumMod val="50000"/>
                  <a:lumOff val="50000"/>
                </a:schemeClr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>
              <a:off x="798507" y="3918592"/>
              <a:ext cx="0" cy="419600"/>
            </a:xfrm>
            <a:prstGeom prst="straightConnector1">
              <a:avLst/>
            </a:prstGeom>
            <a:ln w="44450">
              <a:solidFill>
                <a:schemeClr val="tx1">
                  <a:lumMod val="50000"/>
                  <a:lumOff val="50000"/>
                </a:schemeClr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798507" y="5255336"/>
              <a:ext cx="0" cy="419600"/>
            </a:xfrm>
            <a:prstGeom prst="straightConnector1">
              <a:avLst/>
            </a:prstGeom>
            <a:ln w="44450">
              <a:solidFill>
                <a:schemeClr val="tx1">
                  <a:lumMod val="50000"/>
                  <a:lumOff val="50000"/>
                </a:schemeClr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684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1"/>
          <p:cNvSpPr txBox="1">
            <a:spLocks/>
          </p:cNvSpPr>
          <p:nvPr/>
        </p:nvSpPr>
        <p:spPr>
          <a:xfrm>
            <a:off x="6335518" y="1736249"/>
            <a:ext cx="2822536" cy="475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</a:pPr>
            <a:r>
              <a:rPr lang="en-US" sz="2400" b="1" dirty="0" smtClean="0">
                <a:solidFill>
                  <a:srgbClr val="000000"/>
                </a:solidFill>
                <a:latin typeface="Myriad Pro"/>
                <a:cs typeface="Myriad Pro"/>
              </a:rPr>
              <a:t>EA/EBM </a:t>
            </a:r>
            <a:br>
              <a:rPr lang="en-US" sz="2400" b="1" dirty="0" smtClean="0">
                <a:solidFill>
                  <a:srgbClr val="000000"/>
                </a:solidFill>
                <a:latin typeface="Myriad Pro"/>
                <a:cs typeface="Myriad Pro"/>
              </a:rPr>
            </a:br>
            <a:endParaRPr lang="en-US" sz="2400" b="1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27805" y="2738809"/>
            <a:ext cx="3619664" cy="375476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0" y="1736249"/>
            <a:ext cx="2992384" cy="47310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</a:pPr>
            <a:r>
              <a:rPr lang="en-US" sz="2400" b="1" dirty="0" smtClean="0">
                <a:latin typeface="Myriad Pro"/>
                <a:cs typeface="Myriad Pro"/>
              </a:rPr>
              <a:t>EXISTING</a:t>
            </a:r>
            <a:endParaRPr lang="en-US" sz="2400" b="1" dirty="0">
              <a:latin typeface="Myriad Pro"/>
              <a:cs typeface="Myriad Pro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322932" y="3532607"/>
            <a:ext cx="2733042" cy="102321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70000"/>
              </a:lnSpc>
              <a:buClr>
                <a:srgbClr val="009F00"/>
              </a:buClr>
              <a:buSzPct val="150000"/>
              <a:buFont typeface="Arial"/>
              <a:buChar char="•"/>
            </a:pPr>
            <a:r>
              <a:rPr lang="en-US" sz="2400" dirty="0" smtClean="0">
                <a:latin typeface="Myriad Pro"/>
                <a:cs typeface="Myriad Pro"/>
              </a:rPr>
              <a:t>target species</a:t>
            </a:r>
          </a:p>
          <a:p>
            <a:pPr marL="342900" indent="-342900" algn="l">
              <a:lnSpc>
                <a:spcPct val="70000"/>
              </a:lnSpc>
              <a:buClr>
                <a:srgbClr val="009F00"/>
              </a:buClr>
              <a:buSzPct val="150000"/>
              <a:buFont typeface="Arial"/>
              <a:buChar char="•"/>
            </a:pPr>
            <a:endParaRPr lang="en-US" sz="2400" dirty="0" smtClean="0">
              <a:latin typeface="Myriad Pro"/>
              <a:cs typeface="Myriad Pro"/>
            </a:endParaRPr>
          </a:p>
          <a:p>
            <a:pPr marL="342900" indent="-342900" algn="l">
              <a:lnSpc>
                <a:spcPct val="70000"/>
              </a:lnSpc>
              <a:buClr>
                <a:srgbClr val="009F00"/>
              </a:buClr>
              <a:buSzPct val="150000"/>
              <a:buFont typeface="Arial"/>
              <a:buChar char="•"/>
            </a:pPr>
            <a:r>
              <a:rPr lang="en-US" sz="2400" dirty="0">
                <a:latin typeface="Myriad Pro"/>
                <a:cs typeface="Myriad Pro"/>
              </a:rPr>
              <a:t>f</a:t>
            </a:r>
            <a:r>
              <a:rPr lang="en-US" sz="2400" dirty="0" smtClean="0">
                <a:latin typeface="Myriad Pro"/>
                <a:cs typeface="Myriad Pro"/>
              </a:rPr>
              <a:t>ish focused</a:t>
            </a:r>
          </a:p>
          <a:p>
            <a:pPr marL="342900" indent="-342900" algn="l">
              <a:lnSpc>
                <a:spcPct val="70000"/>
              </a:lnSpc>
              <a:buClr>
                <a:srgbClr val="009F00"/>
              </a:buClr>
              <a:buSzPct val="150000"/>
              <a:buFont typeface="Arial"/>
              <a:buChar char="•"/>
            </a:pPr>
            <a:endParaRPr lang="en-US" sz="2400" dirty="0">
              <a:latin typeface="Myriad Pro"/>
              <a:cs typeface="Myriad Pro"/>
            </a:endParaRPr>
          </a:p>
          <a:p>
            <a:pPr marL="342900" indent="-342900" algn="l">
              <a:lnSpc>
                <a:spcPct val="70000"/>
              </a:lnSpc>
              <a:buClr>
                <a:srgbClr val="009F00"/>
              </a:buClr>
              <a:buSzPct val="150000"/>
              <a:buFont typeface="Arial"/>
              <a:buChar char="•"/>
            </a:pPr>
            <a:r>
              <a:rPr lang="en-US" sz="2400" dirty="0" smtClean="0">
                <a:latin typeface="Myriad Pro"/>
                <a:cs typeface="Myriad Pro"/>
              </a:rPr>
              <a:t>pr</a:t>
            </a:r>
            <a:r>
              <a:rPr lang="en-US" sz="2400" dirty="0">
                <a:latin typeface="Myriad Pro"/>
                <a:cs typeface="Myriad Pro"/>
              </a:rPr>
              <a:t>o</a:t>
            </a:r>
            <a:r>
              <a:rPr lang="en-US" sz="2400" dirty="0" smtClean="0">
                <a:latin typeface="Myriad Pro"/>
                <a:cs typeface="Myriad Pro"/>
              </a:rPr>
              <a:t>duction driven</a:t>
            </a:r>
          </a:p>
          <a:p>
            <a:pPr marL="342900" indent="-342900" algn="l">
              <a:lnSpc>
                <a:spcPct val="70000"/>
              </a:lnSpc>
              <a:buClr>
                <a:srgbClr val="009F00"/>
              </a:buClr>
              <a:buSzPct val="150000"/>
              <a:buFont typeface="Arial"/>
              <a:buChar char="•"/>
            </a:pPr>
            <a:endParaRPr lang="en-US" sz="2400" dirty="0">
              <a:latin typeface="Myriad Pro"/>
              <a:cs typeface="Myriad Pro"/>
            </a:endParaRPr>
          </a:p>
          <a:p>
            <a:pPr marL="342900" indent="-342900" algn="l">
              <a:lnSpc>
                <a:spcPct val="70000"/>
              </a:lnSpc>
              <a:buClr>
                <a:srgbClr val="009F00"/>
              </a:buClr>
              <a:buSzPct val="150000"/>
              <a:buFont typeface="Arial"/>
              <a:buChar char="•"/>
            </a:pPr>
            <a:r>
              <a:rPr lang="en-US" sz="2400" dirty="0">
                <a:latin typeface="Myriad Pro"/>
                <a:cs typeface="Myriad Pro"/>
              </a:rPr>
              <a:t>m</a:t>
            </a:r>
            <a:r>
              <a:rPr lang="en-US" sz="2400" dirty="0" smtClean="0">
                <a:latin typeface="Myriad Pro"/>
                <a:cs typeface="Myriad Pro"/>
              </a:rPr>
              <a:t>anaged through control of fishing</a:t>
            </a:r>
          </a:p>
          <a:p>
            <a:pPr marL="342900" indent="-342900" algn="l">
              <a:lnSpc>
                <a:spcPct val="70000"/>
              </a:lnSpc>
              <a:buClr>
                <a:srgbClr val="009F00"/>
              </a:buClr>
              <a:buSzPct val="150000"/>
              <a:buFont typeface="Arial"/>
              <a:buChar char="•"/>
            </a:pPr>
            <a:endParaRPr lang="en-US" sz="2400" dirty="0">
              <a:latin typeface="Myriad Pro"/>
              <a:cs typeface="Myriad Pro"/>
            </a:endParaRPr>
          </a:p>
          <a:p>
            <a:pPr marL="342900" indent="-342900" algn="l">
              <a:lnSpc>
                <a:spcPct val="70000"/>
              </a:lnSpc>
              <a:buClr>
                <a:srgbClr val="009F00"/>
              </a:buClr>
              <a:buSzPct val="150000"/>
              <a:buFont typeface="Arial"/>
              <a:buChar char="•"/>
            </a:pPr>
            <a:r>
              <a:rPr lang="en-US" sz="2400" dirty="0">
                <a:latin typeface="Myriad Pro"/>
                <a:cs typeface="Myriad Pro"/>
              </a:rPr>
              <a:t>g</a:t>
            </a:r>
            <a:r>
              <a:rPr lang="en-US" sz="2400" dirty="0" smtClean="0">
                <a:latin typeface="Myriad Pro"/>
                <a:cs typeface="Myriad Pro"/>
              </a:rPr>
              <a:t>overnment driven</a:t>
            </a:r>
          </a:p>
          <a:p>
            <a:pPr marL="342900" indent="-342900" algn="l">
              <a:lnSpc>
                <a:spcPct val="70000"/>
              </a:lnSpc>
              <a:buClr>
                <a:srgbClr val="009F00"/>
              </a:buClr>
              <a:buSzPct val="150000"/>
            </a:pPr>
            <a:endParaRPr lang="en-US" sz="2400" dirty="0">
              <a:latin typeface="Myriad Pro"/>
              <a:cs typeface="Myriad Pro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62096" y="2169089"/>
            <a:ext cx="2810585" cy="3982327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ts val="5000"/>
              </a:lnSpc>
              <a:buClr>
                <a:schemeClr val="accent3">
                  <a:lumMod val="60000"/>
                  <a:lumOff val="40000"/>
                </a:schemeClr>
              </a:buClr>
              <a:buSzPct val="150000"/>
              <a:buFont typeface="Arial"/>
              <a:buChar char="•"/>
            </a:pPr>
            <a:endParaRPr lang="en-US" sz="2400" dirty="0" smtClean="0">
              <a:latin typeface="Myriad Pro"/>
              <a:cs typeface="Myriad Pro"/>
            </a:endParaRPr>
          </a:p>
          <a:p>
            <a:pPr algn="l">
              <a:lnSpc>
                <a:spcPts val="5000"/>
              </a:lnSpc>
              <a:buClr>
                <a:schemeClr val="accent3">
                  <a:lumMod val="60000"/>
                  <a:lumOff val="40000"/>
                </a:schemeClr>
              </a:buClr>
              <a:buSzPct val="150000"/>
            </a:pPr>
            <a:r>
              <a:rPr lang="en-US" sz="2400" dirty="0" smtClean="0">
                <a:latin typeface="Myriad Pro"/>
                <a:cs typeface="Myriad Pro"/>
              </a:rPr>
              <a:t> </a:t>
            </a:r>
          </a:p>
          <a:p>
            <a:pPr algn="l">
              <a:lnSpc>
                <a:spcPts val="5000"/>
              </a:lnSpc>
              <a:buClr>
                <a:schemeClr val="accent3">
                  <a:lumMod val="60000"/>
                  <a:lumOff val="40000"/>
                </a:schemeClr>
              </a:buClr>
              <a:buSzPct val="150000"/>
            </a:pPr>
            <a:r>
              <a:rPr lang="en-US" sz="2400" dirty="0" smtClean="0">
                <a:latin typeface="Myriad Pro"/>
                <a:cs typeface="Myriad Pro"/>
              </a:rPr>
              <a:t>          </a:t>
            </a:r>
          </a:p>
          <a:p>
            <a:pPr marL="342900" indent="-342900" algn="l">
              <a:lnSpc>
                <a:spcPts val="5000"/>
              </a:lnSpc>
              <a:buClr>
                <a:schemeClr val="accent3">
                  <a:lumMod val="60000"/>
                  <a:lumOff val="40000"/>
                </a:schemeClr>
              </a:buClr>
              <a:buSzPct val="150000"/>
              <a:buFont typeface="Arial"/>
              <a:buChar char="•"/>
            </a:pPr>
            <a:endParaRPr lang="en-US" sz="2400" dirty="0">
              <a:latin typeface="Myriad Pro"/>
              <a:cs typeface="Myriad Pro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2992382" y="1736249"/>
            <a:ext cx="3355086" cy="473827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3000"/>
              </a:lnSpc>
            </a:pPr>
            <a:r>
              <a:rPr lang="en-US" sz="2400" b="1" dirty="0" smtClean="0">
                <a:latin typeface="Myriad Pro"/>
                <a:cs typeface="Myriad Pro"/>
              </a:rPr>
              <a:t>EAFM</a:t>
            </a:r>
            <a:endParaRPr lang="en-US" sz="2400" b="1" dirty="0">
              <a:latin typeface="Myriad Pro"/>
              <a:cs typeface="Myriad Pro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000775" y="2823708"/>
            <a:ext cx="3102925" cy="407333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65113" indent="-265113" algn="l">
              <a:lnSpc>
                <a:spcPct val="70000"/>
              </a:lnSpc>
              <a:buClr>
                <a:srgbClr val="009F00"/>
              </a:buClr>
              <a:buSzPct val="150000"/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Myriad Pro"/>
                <a:cs typeface="Myriad Pro"/>
              </a:rPr>
              <a:t>target and bycatch</a:t>
            </a:r>
          </a:p>
          <a:p>
            <a:pPr algn="l">
              <a:lnSpc>
                <a:spcPct val="70000"/>
              </a:lnSpc>
              <a:buClr>
                <a:srgbClr val="009F00"/>
              </a:buClr>
              <a:buSzPct val="150000"/>
            </a:pPr>
            <a:endParaRPr lang="en-US" sz="2400" dirty="0" smtClean="0">
              <a:solidFill>
                <a:srgbClr val="000000"/>
              </a:solidFill>
              <a:latin typeface="Myriad Pro"/>
              <a:cs typeface="Myriad Pro"/>
            </a:endParaRPr>
          </a:p>
          <a:p>
            <a:pPr marL="265113" indent="-265113" algn="l">
              <a:lnSpc>
                <a:spcPct val="70000"/>
              </a:lnSpc>
              <a:buClr>
                <a:srgbClr val="009F00"/>
              </a:buClr>
              <a:buSzPct val="150000"/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Myriad Pro"/>
                <a:cs typeface="Myriad Pro"/>
              </a:rPr>
              <a:t>considers habitats</a:t>
            </a:r>
          </a:p>
          <a:p>
            <a:pPr marL="265113" indent="-265113" algn="l">
              <a:lnSpc>
                <a:spcPct val="70000"/>
              </a:lnSpc>
              <a:buClr>
                <a:srgbClr val="009F00"/>
              </a:buClr>
              <a:buSzPct val="150000"/>
            </a:pPr>
            <a:endParaRPr lang="en-US" sz="2400" dirty="0" smtClean="0">
              <a:solidFill>
                <a:srgbClr val="000000"/>
              </a:solidFill>
              <a:latin typeface="Myriad Pro"/>
              <a:cs typeface="Myriad Pro"/>
            </a:endParaRPr>
          </a:p>
          <a:p>
            <a:pPr marL="265113" indent="-265113" algn="l">
              <a:lnSpc>
                <a:spcPct val="70000"/>
              </a:lnSpc>
              <a:buClr>
                <a:srgbClr val="009F00"/>
              </a:buClr>
              <a:buSzPct val="150000"/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Myriad Pro"/>
                <a:cs typeface="Myriad Pro"/>
              </a:rPr>
              <a:t>fishery impacts on the ecosystem</a:t>
            </a:r>
          </a:p>
          <a:p>
            <a:pPr marL="265113" indent="-265113" algn="l">
              <a:lnSpc>
                <a:spcPct val="70000"/>
              </a:lnSpc>
              <a:buClr>
                <a:srgbClr val="009F00"/>
              </a:buClr>
              <a:buSzPct val="150000"/>
            </a:pPr>
            <a:endParaRPr lang="en-US" sz="2400" dirty="0" smtClean="0">
              <a:solidFill>
                <a:srgbClr val="000000"/>
              </a:solidFill>
              <a:latin typeface="Myriad Pro"/>
              <a:cs typeface="Myriad Pro"/>
            </a:endParaRPr>
          </a:p>
          <a:p>
            <a:pPr marL="265113" indent="-265113" algn="l">
              <a:lnSpc>
                <a:spcPct val="70000"/>
              </a:lnSpc>
              <a:buClr>
                <a:srgbClr val="009F00"/>
              </a:buClr>
              <a:buSzPct val="150000"/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Myriad Pro"/>
                <a:cs typeface="Myriad Pro"/>
              </a:rPr>
              <a:t>threats to the fishery from external factors</a:t>
            </a:r>
          </a:p>
          <a:p>
            <a:pPr marL="265113" indent="-265113" algn="l">
              <a:lnSpc>
                <a:spcPct val="70000"/>
              </a:lnSpc>
              <a:buClr>
                <a:srgbClr val="009F00"/>
              </a:buClr>
              <a:buSzPct val="150000"/>
            </a:pPr>
            <a:endParaRPr lang="en-US" sz="2400" dirty="0" smtClean="0">
              <a:solidFill>
                <a:srgbClr val="000000"/>
              </a:solidFill>
              <a:latin typeface="Myriad Pro"/>
              <a:cs typeface="Myriad Pro"/>
            </a:endParaRPr>
          </a:p>
          <a:p>
            <a:pPr marL="265113" indent="-265113" algn="l">
              <a:lnSpc>
                <a:spcPct val="70000"/>
              </a:lnSpc>
              <a:buClr>
                <a:srgbClr val="009F00"/>
              </a:buClr>
              <a:buSzPct val="150000"/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Myriad Pro"/>
                <a:cs typeface="Myriad Pro"/>
              </a:rPr>
              <a:t>good governance/</a:t>
            </a:r>
          </a:p>
          <a:p>
            <a:pPr algn="l">
              <a:lnSpc>
                <a:spcPct val="70000"/>
              </a:lnSpc>
              <a:buClr>
                <a:srgbClr val="009F00"/>
              </a:buClr>
              <a:buSzPct val="150000"/>
            </a:pPr>
            <a:r>
              <a:rPr lang="en-US" sz="2400" dirty="0">
                <a:solidFill>
                  <a:srgbClr val="000000"/>
                </a:solidFill>
                <a:latin typeface="Myriad Pro"/>
                <a:cs typeface="Myriad Pro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Myriad Pro"/>
                <a:cs typeface="Myriad Pro"/>
              </a:rPr>
              <a:t>  participatory</a:t>
            </a:r>
          </a:p>
          <a:p>
            <a:pPr marL="265113" indent="-265113" algn="l">
              <a:lnSpc>
                <a:spcPct val="70000"/>
              </a:lnSpc>
              <a:buClr>
                <a:srgbClr val="009F00"/>
              </a:buClr>
              <a:buSzPct val="150000"/>
            </a:pPr>
            <a:endParaRPr lang="en-US" sz="2400" dirty="0" smtClean="0">
              <a:solidFill>
                <a:srgbClr val="000000"/>
              </a:solidFill>
              <a:latin typeface="Myriad Pro"/>
              <a:cs typeface="Myriad Pro"/>
            </a:endParaRPr>
          </a:p>
          <a:p>
            <a:pPr marL="265113" indent="-265113" algn="l">
              <a:lnSpc>
                <a:spcPct val="70000"/>
              </a:lnSpc>
              <a:buClr>
                <a:srgbClr val="009F00"/>
              </a:buClr>
              <a:buSzPct val="150000"/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Myriad Pro"/>
                <a:cs typeface="Myriad Pro"/>
              </a:rPr>
              <a:t>socio-economic benefits</a:t>
            </a:r>
          </a:p>
          <a:p>
            <a:pPr marL="265113" indent="-265113" algn="l">
              <a:lnSpc>
                <a:spcPct val="70000"/>
              </a:lnSpc>
              <a:buClr>
                <a:srgbClr val="009F00"/>
              </a:buClr>
              <a:buSzPct val="150000"/>
              <a:buFont typeface="Arial"/>
              <a:buChar char="•"/>
            </a:pPr>
            <a:endParaRPr lang="en-US" sz="2400" dirty="0" smtClean="0">
              <a:solidFill>
                <a:srgbClr val="000000"/>
              </a:solidFill>
              <a:latin typeface="Myriad Pro"/>
              <a:cs typeface="Myriad Pro"/>
            </a:endParaRPr>
          </a:p>
          <a:p>
            <a:pPr marL="265113" indent="-265113" algn="l">
              <a:lnSpc>
                <a:spcPct val="70000"/>
              </a:lnSpc>
              <a:buClr>
                <a:srgbClr val="009F00"/>
              </a:buClr>
              <a:buSzPct val="150000"/>
              <a:buFont typeface="Arial"/>
              <a:buChar char="•"/>
            </a:pPr>
            <a:endParaRPr lang="en-US" sz="2400" dirty="0" smtClean="0">
              <a:solidFill>
                <a:srgbClr val="000000"/>
              </a:solidFill>
              <a:latin typeface="Myriad Pro"/>
              <a:cs typeface="Myriad Pro"/>
            </a:endParaRPr>
          </a:p>
          <a:p>
            <a:pPr marL="342900" indent="-342900" algn="l">
              <a:lnSpc>
                <a:spcPct val="70000"/>
              </a:lnSpc>
              <a:buClr>
                <a:schemeClr val="accent3">
                  <a:lumMod val="60000"/>
                  <a:lumOff val="40000"/>
                </a:schemeClr>
              </a:buClr>
              <a:buSzPct val="150000"/>
              <a:buFont typeface="Arial"/>
              <a:buChar char="•"/>
            </a:pPr>
            <a:endParaRPr lang="en-US" sz="2400" dirty="0" smtClean="0">
              <a:solidFill>
                <a:srgbClr val="000000"/>
              </a:solidFill>
              <a:latin typeface="Myriad Pro"/>
              <a:cs typeface="Myriad Pro"/>
            </a:endParaRPr>
          </a:p>
          <a:p>
            <a:pPr marL="265113" indent="-265113" algn="l">
              <a:lnSpc>
                <a:spcPct val="70000"/>
              </a:lnSpc>
              <a:buClr>
                <a:srgbClr val="009F00"/>
              </a:buClr>
              <a:buSzPct val="150000"/>
              <a:buFont typeface="Arial"/>
              <a:buChar char="•"/>
            </a:pPr>
            <a:endParaRPr lang="en-US" sz="24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6492761" y="2298808"/>
            <a:ext cx="2520000" cy="200922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>
              <a:lnSpc>
                <a:spcPct val="80000"/>
              </a:lnSpc>
              <a:buClr>
                <a:srgbClr val="009F00"/>
              </a:buClr>
              <a:buSzPct val="150000"/>
              <a:buFont typeface="Arial"/>
              <a:buChar char="•"/>
            </a:pPr>
            <a:r>
              <a:rPr lang="en-US" sz="2400" dirty="0" smtClean="0">
                <a:latin typeface="Myriad Pro"/>
                <a:cs typeface="Myriad Pro"/>
              </a:rPr>
              <a:t>integrated management across sectors</a:t>
            </a:r>
          </a:p>
          <a:p>
            <a:pPr marL="342900" indent="-342900" algn="l">
              <a:lnSpc>
                <a:spcPct val="80000"/>
              </a:lnSpc>
              <a:buClr>
                <a:srgbClr val="009F00"/>
              </a:buClr>
              <a:buSzPct val="150000"/>
            </a:pPr>
            <a:endParaRPr lang="en-US" sz="2400" dirty="0" smtClean="0">
              <a:latin typeface="Myriad Pro"/>
              <a:cs typeface="Myriad Pro"/>
            </a:endParaRPr>
          </a:p>
          <a:p>
            <a:pPr marL="342900" indent="-342900" algn="l">
              <a:lnSpc>
                <a:spcPct val="80000"/>
              </a:lnSpc>
              <a:buClr>
                <a:srgbClr val="009F00"/>
              </a:buClr>
              <a:buSzPct val="150000"/>
              <a:buFont typeface="Arial"/>
              <a:buChar char="•"/>
            </a:pPr>
            <a:r>
              <a:rPr lang="en-US" sz="2400" dirty="0" smtClean="0">
                <a:latin typeface="Myriad Pro"/>
                <a:cs typeface="Myriad Pro"/>
              </a:rPr>
              <a:t>multiple use management</a:t>
            </a:r>
          </a:p>
          <a:p>
            <a:pPr marL="342900" indent="-342900" algn="l">
              <a:lnSpc>
                <a:spcPct val="80000"/>
              </a:lnSpc>
              <a:buClr>
                <a:schemeClr val="accent3">
                  <a:lumMod val="60000"/>
                  <a:lumOff val="40000"/>
                </a:schemeClr>
              </a:buClr>
              <a:buSzPct val="150000"/>
              <a:buFont typeface="Arial"/>
              <a:buChar char="•"/>
            </a:pPr>
            <a:endParaRPr lang="en-US" sz="2400" dirty="0">
              <a:latin typeface="Myriad Pro"/>
              <a:cs typeface="Myriad Pro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4054" y="606830"/>
            <a:ext cx="9144000" cy="109304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ts val="4000"/>
              </a:lnSpc>
            </a:pPr>
            <a:r>
              <a:rPr lang="en-US" sz="3600" b="1" dirty="0" smtClean="0">
                <a:solidFill>
                  <a:srgbClr val="0000BA"/>
                </a:solidFill>
                <a:latin typeface="Myriad Pro"/>
                <a:cs typeface="Myriad Pro"/>
              </a:rPr>
              <a:t>EAFM builds </a:t>
            </a:r>
            <a:r>
              <a:rPr lang="en-US" sz="3600" b="1" dirty="0">
                <a:solidFill>
                  <a:srgbClr val="0000BA"/>
                </a:solidFill>
                <a:latin typeface="Myriad Pro"/>
                <a:cs typeface="Myriad Pro"/>
              </a:rPr>
              <a:t>on </a:t>
            </a:r>
            <a:r>
              <a:rPr lang="en-US" sz="3600" b="1" dirty="0" smtClean="0">
                <a:solidFill>
                  <a:srgbClr val="0000BA"/>
                </a:solidFill>
                <a:latin typeface="Myriad Pro"/>
                <a:cs typeface="Myriad Pro"/>
              </a:rPr>
              <a:t>existing </a:t>
            </a:r>
            <a:r>
              <a:rPr lang="en-US" sz="3600" b="1" dirty="0">
                <a:solidFill>
                  <a:srgbClr val="0000BA"/>
                </a:solidFill>
                <a:latin typeface="Myriad Pro"/>
                <a:cs typeface="Myriad Pro"/>
              </a:rPr>
              <a:t>fisheries </a:t>
            </a:r>
            <a:r>
              <a:rPr lang="en-US" sz="3600" b="1" dirty="0" smtClean="0">
                <a:solidFill>
                  <a:srgbClr val="0000BA"/>
                </a:solidFill>
                <a:latin typeface="Myriad Pro"/>
                <a:cs typeface="Myriad Pro"/>
              </a:rPr>
              <a:t>management : “the </a:t>
            </a:r>
            <a:r>
              <a:rPr lang="en-US" sz="3200" b="1" dirty="0" smtClean="0">
                <a:solidFill>
                  <a:srgbClr val="0000BA"/>
                </a:solidFill>
                <a:latin typeface="Myriad Pro"/>
                <a:cs typeface="Myriad Pro"/>
              </a:rPr>
              <a:t>move </a:t>
            </a:r>
            <a:r>
              <a:rPr lang="en-US" sz="3600" b="1" dirty="0" smtClean="0">
                <a:solidFill>
                  <a:srgbClr val="0000BA"/>
                </a:solidFill>
                <a:latin typeface="Myriad Pro"/>
                <a:cs typeface="Myriad Pro"/>
              </a:rPr>
              <a:t>towards EAFM”</a:t>
            </a:r>
            <a:endParaRPr lang="en-US" sz="4000" b="1" dirty="0">
              <a:solidFill>
                <a:srgbClr val="0000BA"/>
              </a:solidFill>
              <a:latin typeface="Myriad Pro"/>
              <a:cs typeface="Myriad Pro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75610" y="145369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8663753" y="6504379"/>
            <a:ext cx="506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0E59D30-32EB-1449-9DD2-88F8F2CECCC8}" type="slidenum">
              <a:rPr lang="en-US" smtClean="0">
                <a:solidFill>
                  <a:schemeClr val="bg1"/>
                </a:solidFill>
                <a:latin typeface="Myriad Pro"/>
                <a:cs typeface="Myriad Pro"/>
              </a:rPr>
              <a:pPr/>
              <a:t>6</a:t>
            </a:fld>
            <a:endParaRPr lang="en-US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255130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" y="513716"/>
            <a:ext cx="8229600" cy="1143000"/>
          </a:xfrm>
        </p:spPr>
        <p:txBody>
          <a:bodyPr/>
          <a:lstStyle/>
          <a:p>
            <a:pPr algn="l"/>
            <a:r>
              <a:rPr lang="en-AU" sz="4800" b="1" dirty="0">
                <a:solidFill>
                  <a:srgbClr val="0000BA"/>
                </a:solidFill>
                <a:latin typeface="Myriad Pro"/>
                <a:cs typeface="Myriad Pro"/>
              </a:rPr>
              <a:t>Why EAFM?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-457200">
              <a:spcBef>
                <a:spcPct val="0"/>
              </a:spcBef>
              <a:buClr>
                <a:srgbClr val="009F00"/>
              </a:buClr>
              <a:buSzPct val="150000"/>
              <a:buFont typeface="Arial"/>
              <a:buChar char="•"/>
            </a:pPr>
            <a:r>
              <a:rPr lang="en-AU" dirty="0">
                <a:latin typeface="Myriad Pro"/>
                <a:cs typeface="Myriad Pro"/>
              </a:rPr>
              <a:t>Links </a:t>
            </a:r>
            <a:r>
              <a:rPr lang="en-AU" dirty="0" smtClean="0">
                <a:latin typeface="Myriad Pro"/>
                <a:cs typeface="Myriad Pro"/>
              </a:rPr>
              <a:t>fisheries management </a:t>
            </a:r>
            <a:r>
              <a:rPr lang="en-AU" dirty="0">
                <a:latin typeface="Myriad Pro"/>
                <a:cs typeface="Myriad Pro"/>
              </a:rPr>
              <a:t>across jurisdictions and boundaries</a:t>
            </a:r>
          </a:p>
          <a:p>
            <a:pPr marL="857250" lvl="2" indent="-457200">
              <a:spcBef>
                <a:spcPct val="0"/>
              </a:spcBef>
              <a:buClr>
                <a:srgbClr val="009F00"/>
              </a:buClr>
              <a:buSzPct val="150000"/>
              <a:buFontTx/>
              <a:buChar char="-"/>
            </a:pPr>
            <a:endParaRPr lang="en-AU" dirty="0" smtClean="0">
              <a:latin typeface="Myriad Pro"/>
              <a:ea typeface="+mj-ea"/>
              <a:cs typeface="Myriad Pro"/>
            </a:endParaRPr>
          </a:p>
          <a:p>
            <a:pPr marL="457200" lvl="1" indent="-457200">
              <a:spcBef>
                <a:spcPct val="0"/>
              </a:spcBef>
              <a:buClr>
                <a:srgbClr val="009F00"/>
              </a:buClr>
              <a:buSzPct val="150000"/>
              <a:buFont typeface="Arial" panose="020B0604020202020204" pitchFamily="34" charset="0"/>
              <a:buChar char="•"/>
            </a:pPr>
            <a:r>
              <a:rPr lang="en-AU" dirty="0" smtClean="0">
                <a:latin typeface="Myriad Pro"/>
                <a:ea typeface="+mj-ea"/>
                <a:cs typeface="Myriad Pro"/>
              </a:rPr>
              <a:t>Helps gain political and stakeholder buy in to fisheries</a:t>
            </a:r>
          </a:p>
          <a:p>
            <a:pPr marL="457200" lvl="1" indent="-457200">
              <a:spcBef>
                <a:spcPct val="0"/>
              </a:spcBef>
              <a:buClr>
                <a:srgbClr val="009F00"/>
              </a:buClr>
              <a:buSzPct val="150000"/>
              <a:buFont typeface="Arial" panose="020B0604020202020204" pitchFamily="34" charset="0"/>
              <a:buChar char="•"/>
            </a:pPr>
            <a:endParaRPr lang="en-AU" dirty="0">
              <a:latin typeface="Myriad Pro"/>
              <a:ea typeface="+mj-ea"/>
              <a:cs typeface="Myriad Pro"/>
            </a:endParaRPr>
          </a:p>
          <a:p>
            <a:pPr marL="457200" lvl="1" indent="-457200">
              <a:spcBef>
                <a:spcPct val="0"/>
              </a:spcBef>
              <a:buClr>
                <a:srgbClr val="009F00"/>
              </a:buClr>
              <a:buSzPct val="150000"/>
              <a:buFont typeface="Arial" panose="020B0604020202020204" pitchFamily="34" charset="0"/>
              <a:buChar char="•"/>
            </a:pPr>
            <a:r>
              <a:rPr lang="en-AU" dirty="0" smtClean="0">
                <a:latin typeface="Myriad Pro"/>
                <a:ea typeface="+mj-ea"/>
                <a:cs typeface="Myriad Pro"/>
              </a:rPr>
              <a:t>Increases support for better governance</a:t>
            </a:r>
          </a:p>
          <a:p>
            <a:pPr marL="857250" lvl="2" indent="-457200">
              <a:spcBef>
                <a:spcPct val="0"/>
              </a:spcBef>
              <a:buClr>
                <a:srgbClr val="009F00"/>
              </a:buClr>
              <a:buSzPct val="150000"/>
              <a:buNone/>
            </a:pPr>
            <a:r>
              <a:rPr lang="en-AU" dirty="0" smtClean="0">
                <a:latin typeface="Myriad Pro"/>
                <a:ea typeface="+mj-ea"/>
                <a:cs typeface="Myriad Pro"/>
              </a:rPr>
              <a:t>	-  Can lead to better compliance and enforcement</a:t>
            </a:r>
          </a:p>
          <a:p>
            <a:pPr marL="457200" lvl="1" indent="-457200">
              <a:spcBef>
                <a:spcPct val="0"/>
              </a:spcBef>
              <a:buClr>
                <a:srgbClr val="009F00"/>
              </a:buClr>
              <a:buSzPct val="150000"/>
              <a:buFont typeface="Arial" panose="020B0604020202020204" pitchFamily="34" charset="0"/>
              <a:buChar char="•"/>
            </a:pPr>
            <a:endParaRPr lang="en-AU" dirty="0">
              <a:latin typeface="Myriad Pro"/>
              <a:ea typeface="+mj-ea"/>
              <a:cs typeface="Myriad Pro"/>
            </a:endParaRPr>
          </a:p>
          <a:p>
            <a:pPr marL="457200" lvl="1" indent="-457200">
              <a:spcBef>
                <a:spcPct val="0"/>
              </a:spcBef>
              <a:buClr>
                <a:srgbClr val="009F00"/>
              </a:buClr>
              <a:buSzPct val="150000"/>
              <a:buFont typeface="Arial" panose="020B0604020202020204" pitchFamily="34" charset="0"/>
              <a:buChar char="•"/>
            </a:pPr>
            <a:r>
              <a:rPr lang="en-AU" dirty="0" smtClean="0">
                <a:latin typeface="Myriad Pro"/>
                <a:ea typeface="+mj-ea"/>
                <a:cs typeface="Myriad Pro"/>
              </a:rPr>
              <a:t>Reduces conflicts, especially between different fishery sub-sectors</a:t>
            </a:r>
          </a:p>
          <a:p>
            <a:pPr marL="457200" lvl="1" indent="-457200">
              <a:spcBef>
                <a:spcPct val="0"/>
              </a:spcBef>
              <a:buClr>
                <a:srgbClr val="009F00"/>
              </a:buClr>
              <a:buSzPct val="150000"/>
              <a:buFont typeface="Arial" panose="020B0604020202020204" pitchFamily="34" charset="0"/>
              <a:buChar char="•"/>
            </a:pPr>
            <a:endParaRPr lang="en-AU" dirty="0">
              <a:latin typeface="Myriad Pro"/>
              <a:ea typeface="+mj-ea"/>
              <a:cs typeface="Myriad Pr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63753" y="6504379"/>
            <a:ext cx="506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0E59D30-32EB-1449-9DD2-88F8F2CECCC8}" type="slidenum">
              <a:rPr lang="en-US" smtClean="0">
                <a:solidFill>
                  <a:schemeClr val="bg1"/>
                </a:solidFill>
                <a:latin typeface="Myriad Pro"/>
                <a:cs typeface="Myriad Pro"/>
              </a:rPr>
              <a:pPr/>
              <a:t>7</a:t>
            </a:fld>
            <a:endParaRPr lang="en-US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561950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5694"/>
            <a:ext cx="8229600" cy="1143000"/>
          </a:xfrm>
        </p:spPr>
        <p:txBody>
          <a:bodyPr/>
          <a:lstStyle/>
          <a:p>
            <a:pPr algn="l"/>
            <a:r>
              <a:rPr lang="en-AU" sz="4800" b="1" dirty="0">
                <a:solidFill>
                  <a:srgbClr val="0000BA"/>
                </a:solidFill>
                <a:latin typeface="Myriad Pro"/>
                <a:cs typeface="Myriad Pro"/>
              </a:rPr>
              <a:t>Why EAFM?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457200" indent="-457200">
              <a:spcBef>
                <a:spcPct val="0"/>
              </a:spcBef>
              <a:spcAft>
                <a:spcPts val="600"/>
              </a:spcAft>
              <a:buClr>
                <a:srgbClr val="009F00"/>
              </a:buClr>
              <a:buSzPct val="100000"/>
            </a:pPr>
            <a:r>
              <a:rPr lang="en-AU" sz="2800" dirty="0">
                <a:latin typeface="Myriad Pro"/>
                <a:cs typeface="Myriad Pro"/>
              </a:rPr>
              <a:t>Helps unlock financial resources for fisheries</a:t>
            </a:r>
          </a:p>
          <a:p>
            <a:pPr marL="857250" lvl="2" indent="-457200">
              <a:spcBef>
                <a:spcPct val="0"/>
              </a:spcBef>
              <a:buClr>
                <a:srgbClr val="009F00"/>
              </a:buClr>
              <a:buSzPct val="100000"/>
              <a:buFontTx/>
              <a:buChar char="-"/>
            </a:pPr>
            <a:r>
              <a:rPr lang="en-AU" dirty="0">
                <a:latin typeface="Myriad Pro"/>
                <a:cs typeface="Myriad Pro"/>
              </a:rPr>
              <a:t>Good planning and momentum fosters support from governments, donors and NGOs</a:t>
            </a:r>
          </a:p>
          <a:p>
            <a:pPr marL="457200" lvl="1" indent="-457200">
              <a:spcBef>
                <a:spcPct val="0"/>
              </a:spcBef>
              <a:buClr>
                <a:srgbClr val="009F00"/>
              </a:buClr>
              <a:buSzPct val="100000"/>
              <a:buFont typeface="Arial" panose="020B0604020202020204" pitchFamily="34" charset="0"/>
              <a:buChar char="•"/>
            </a:pPr>
            <a:endParaRPr lang="en-AU" sz="2000" dirty="0" smtClean="0">
              <a:latin typeface="Myriad Pro"/>
              <a:ea typeface="+mj-ea"/>
              <a:cs typeface="Myriad Pro"/>
            </a:endParaRPr>
          </a:p>
          <a:p>
            <a:pPr marL="457200" lvl="1" indent="-457200">
              <a:spcBef>
                <a:spcPct val="0"/>
              </a:spcBef>
              <a:buClr>
                <a:srgbClr val="009F00"/>
              </a:buClr>
              <a:buSzPct val="100000"/>
              <a:buFont typeface="Arial" panose="020B0604020202020204" pitchFamily="34" charset="0"/>
              <a:buChar char="•"/>
            </a:pPr>
            <a:r>
              <a:rPr lang="en-AU" dirty="0" smtClean="0">
                <a:latin typeface="Myriad Pro"/>
                <a:ea typeface="+mj-ea"/>
                <a:cs typeface="Myriad Pro"/>
              </a:rPr>
              <a:t>Helps protect the fishing sector from impacts of other users</a:t>
            </a:r>
          </a:p>
          <a:p>
            <a:pPr marL="457200" lvl="1" indent="-457200">
              <a:spcBef>
                <a:spcPct val="0"/>
              </a:spcBef>
              <a:buClr>
                <a:srgbClr val="009F00"/>
              </a:buClr>
              <a:buSzPct val="100000"/>
              <a:buFont typeface="Arial" panose="020B0604020202020204" pitchFamily="34" charset="0"/>
              <a:buChar char="•"/>
            </a:pPr>
            <a:endParaRPr lang="en-AU" sz="2000" dirty="0">
              <a:latin typeface="Myriad Pro"/>
              <a:ea typeface="+mj-ea"/>
              <a:cs typeface="Myriad Pro"/>
            </a:endParaRPr>
          </a:p>
          <a:p>
            <a:pPr marL="457200" lvl="1" indent="-457200">
              <a:spcBef>
                <a:spcPct val="0"/>
              </a:spcBef>
              <a:buClr>
                <a:srgbClr val="009F00"/>
              </a:buClr>
              <a:buSzPct val="100000"/>
              <a:buFont typeface="Arial" panose="020B0604020202020204" pitchFamily="34" charset="0"/>
              <a:buChar char="•"/>
            </a:pPr>
            <a:r>
              <a:rPr lang="en-AU" dirty="0" smtClean="0">
                <a:latin typeface="Myriad Pro"/>
                <a:ea typeface="+mj-ea"/>
                <a:cs typeface="Myriad Pro"/>
              </a:rPr>
              <a:t>Protects sub-sectors from negative impacts on each other (e.g. large-scale vs small-scale)</a:t>
            </a:r>
          </a:p>
          <a:p>
            <a:pPr marL="457200" lvl="1" indent="-457200">
              <a:spcBef>
                <a:spcPct val="0"/>
              </a:spcBef>
              <a:buClr>
                <a:srgbClr val="009F00"/>
              </a:buClr>
              <a:buSzPct val="100000"/>
              <a:buFont typeface="Arial" panose="020B0604020202020204" pitchFamily="34" charset="0"/>
              <a:buChar char="•"/>
            </a:pPr>
            <a:endParaRPr lang="en-AU" sz="2000" dirty="0">
              <a:latin typeface="Myriad Pro"/>
              <a:ea typeface="+mj-ea"/>
              <a:cs typeface="Myriad Pro"/>
            </a:endParaRPr>
          </a:p>
          <a:p>
            <a:pPr marL="457200" lvl="1" indent="-457200">
              <a:spcBef>
                <a:spcPct val="0"/>
              </a:spcBef>
              <a:buClr>
                <a:srgbClr val="009F00"/>
              </a:buClr>
              <a:buSzPct val="100000"/>
              <a:buFont typeface="Arial" panose="020B0604020202020204" pitchFamily="34" charset="0"/>
              <a:buChar char="•"/>
            </a:pPr>
            <a:r>
              <a:rPr lang="en-AU" dirty="0" smtClean="0">
                <a:latin typeface="Myriad Pro"/>
                <a:ea typeface="+mj-ea"/>
                <a:cs typeface="Myriad Pro"/>
              </a:rPr>
              <a:t>Promotes better communication and trust</a:t>
            </a:r>
            <a:endParaRPr lang="en-AU" dirty="0">
              <a:latin typeface="Myriad Pro"/>
              <a:ea typeface="+mj-ea"/>
              <a:cs typeface="Myriad Pro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63753" y="6504379"/>
            <a:ext cx="506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0E59D30-32EB-1449-9DD2-88F8F2CECCC8}" type="slidenum">
              <a:rPr lang="en-US" smtClean="0">
                <a:solidFill>
                  <a:schemeClr val="bg1"/>
                </a:solidFill>
                <a:latin typeface="Myriad Pro"/>
                <a:cs typeface="Myriad Pro"/>
              </a:rPr>
              <a:pPr/>
              <a:t>8</a:t>
            </a:fld>
            <a:endParaRPr lang="en-US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3438468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685800" y="537810"/>
            <a:ext cx="8458200" cy="68454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b="1" dirty="0" smtClean="0">
                <a:solidFill>
                  <a:srgbClr val="0000BA"/>
                </a:solidFill>
                <a:latin typeface="Myriad Pro"/>
                <a:cs typeface="Myriad Pro"/>
              </a:rPr>
              <a:t>EAFM complements other approaches</a:t>
            </a:r>
            <a:endParaRPr lang="en-US" sz="3400" i="1" dirty="0">
              <a:solidFill>
                <a:srgbClr val="0000BA"/>
              </a:solidFill>
              <a:latin typeface="Myriad Pro"/>
              <a:cs typeface="Myriad Pro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685801" y="1157576"/>
            <a:ext cx="7774208" cy="51120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63500" cap="rnd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2876029" y="1209058"/>
            <a:ext cx="3244767" cy="2941727"/>
          </a:xfrm>
          <a:prstGeom prst="ellipse">
            <a:avLst/>
          </a:prstGeom>
          <a:solidFill>
            <a:srgbClr val="3AA73D">
              <a:alpha val="6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Oval 16"/>
          <p:cNvSpPr/>
          <p:nvPr/>
        </p:nvSpPr>
        <p:spPr>
          <a:xfrm>
            <a:off x="4575502" y="2293410"/>
            <a:ext cx="3524899" cy="2698751"/>
          </a:xfrm>
          <a:prstGeom prst="ellipse">
            <a:avLst/>
          </a:prstGeom>
          <a:solidFill>
            <a:srgbClr val="8F4AA9">
              <a:alpha val="5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3905885" y="3772896"/>
            <a:ext cx="2406440" cy="2079412"/>
          </a:xfrm>
          <a:prstGeom prst="ellipse">
            <a:avLst/>
          </a:prstGeom>
          <a:solidFill>
            <a:srgbClr val="FFFF00">
              <a:alpha val="6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Oval 19"/>
          <p:cNvSpPr/>
          <p:nvPr/>
        </p:nvSpPr>
        <p:spPr>
          <a:xfrm>
            <a:off x="1272931" y="2293411"/>
            <a:ext cx="3022438" cy="2445020"/>
          </a:xfrm>
          <a:prstGeom prst="ellipse">
            <a:avLst/>
          </a:prstGeom>
          <a:solidFill>
            <a:srgbClr val="3366FF">
              <a:alpha val="52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2810413" y="1642536"/>
            <a:ext cx="3436296" cy="52220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000000"/>
                </a:solidFill>
                <a:latin typeface="Myriad Pro"/>
                <a:cs typeface="Myriad Pro"/>
              </a:rPr>
              <a:t>Co-management</a:t>
            </a:r>
            <a:endParaRPr lang="en-US" sz="28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1066279" y="2991910"/>
            <a:ext cx="3436296" cy="11588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000000"/>
                </a:solidFill>
                <a:latin typeface="Myriad Pro"/>
                <a:cs typeface="Myriad Pro"/>
              </a:rPr>
              <a:t>Existing</a:t>
            </a:r>
            <a:br>
              <a:rPr lang="en-US" sz="2800" dirty="0" smtClean="0">
                <a:solidFill>
                  <a:srgbClr val="000000"/>
                </a:solidFill>
                <a:latin typeface="Myriad Pro"/>
                <a:cs typeface="Myriad Pro"/>
              </a:rPr>
            </a:br>
            <a:r>
              <a:rPr lang="en-US" sz="2800" dirty="0" smtClean="0">
                <a:solidFill>
                  <a:srgbClr val="000000"/>
                </a:solidFill>
                <a:latin typeface="Myriad Pro"/>
                <a:cs typeface="Myriad Pro"/>
              </a:rPr>
              <a:t>fisheries</a:t>
            </a:r>
            <a:br>
              <a:rPr lang="en-US" sz="2800" dirty="0" smtClean="0">
                <a:solidFill>
                  <a:srgbClr val="000000"/>
                </a:solidFill>
                <a:latin typeface="Myriad Pro"/>
                <a:cs typeface="Myriad Pro"/>
              </a:rPr>
            </a:br>
            <a:r>
              <a:rPr lang="en-US" sz="2800" dirty="0" smtClean="0">
                <a:solidFill>
                  <a:srgbClr val="000000"/>
                </a:solidFill>
                <a:latin typeface="Myriad Pro"/>
                <a:cs typeface="Myriad Pro"/>
              </a:rPr>
              <a:t>management</a:t>
            </a:r>
            <a:endParaRPr lang="en-US" sz="28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3905884" y="4912786"/>
            <a:ext cx="2469940" cy="9395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en-US" sz="2800" dirty="0" smtClean="0">
                <a:solidFill>
                  <a:srgbClr val="000000"/>
                </a:solidFill>
                <a:latin typeface="Myriad Pro"/>
                <a:cs typeface="Myriad Pro"/>
              </a:rPr>
              <a:t>Marine spatial planning</a:t>
            </a:r>
            <a:endParaRPr lang="en-US" sz="28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2545544" y="4317962"/>
            <a:ext cx="2278412" cy="7749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FF0000"/>
                </a:solidFill>
                <a:latin typeface="Myriad Pro"/>
                <a:cs typeface="Myriad Pro"/>
              </a:rPr>
              <a:t>EAFM</a:t>
            </a:r>
            <a:endParaRPr lang="en-US" sz="2800" b="1" dirty="0">
              <a:solidFill>
                <a:srgbClr val="FF0000"/>
              </a:solidFill>
              <a:latin typeface="Myriad Pro"/>
              <a:cs typeface="Myriad Pro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5511280" y="2991910"/>
            <a:ext cx="2948730" cy="115887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000000"/>
                </a:solidFill>
                <a:latin typeface="Myriad Pro"/>
                <a:cs typeface="Myriad Pro"/>
              </a:rPr>
              <a:t>Integrated</a:t>
            </a:r>
            <a:br>
              <a:rPr lang="en-US" sz="2800" dirty="0" smtClean="0">
                <a:solidFill>
                  <a:srgbClr val="000000"/>
                </a:solidFill>
                <a:latin typeface="Myriad Pro"/>
                <a:cs typeface="Myriad Pro"/>
              </a:rPr>
            </a:br>
            <a:r>
              <a:rPr lang="en-US" sz="2800" dirty="0" smtClean="0">
                <a:solidFill>
                  <a:srgbClr val="000000"/>
                </a:solidFill>
                <a:latin typeface="Myriad Pro"/>
                <a:cs typeface="Myriad Pro"/>
              </a:rPr>
              <a:t>coastal zone</a:t>
            </a:r>
            <a:br>
              <a:rPr lang="en-US" sz="2800" dirty="0" smtClean="0">
                <a:solidFill>
                  <a:srgbClr val="000000"/>
                </a:solidFill>
                <a:latin typeface="Myriad Pro"/>
                <a:cs typeface="Myriad Pro"/>
              </a:rPr>
            </a:br>
            <a:r>
              <a:rPr lang="en-US" sz="2800" dirty="0" smtClean="0">
                <a:solidFill>
                  <a:srgbClr val="000000"/>
                </a:solidFill>
                <a:latin typeface="Myriad Pro"/>
                <a:cs typeface="Myriad Pro"/>
              </a:rPr>
              <a:t>management</a:t>
            </a:r>
            <a:endParaRPr lang="en-US" sz="2800" dirty="0">
              <a:solidFill>
                <a:srgbClr val="000000"/>
              </a:solidFill>
              <a:latin typeface="Myriad Pro"/>
              <a:cs typeface="Myriad Pro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120530" y="1642536"/>
            <a:ext cx="5544430" cy="3544071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2753539" y="5723676"/>
            <a:ext cx="2278412" cy="77497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latin typeface="Myriad Pro"/>
                <a:cs typeface="Myriad Pro"/>
              </a:rPr>
              <a:t>EA/EBM</a:t>
            </a:r>
            <a:endParaRPr lang="en-US" sz="2400" b="1" dirty="0">
              <a:latin typeface="Myriad Pro"/>
              <a:cs typeface="Myriad Pro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637748" y="6437869"/>
            <a:ext cx="506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70E59D30-32EB-1449-9DD2-88F8F2CECCC8}" type="slidenum">
              <a:rPr lang="en-US" smtClean="0">
                <a:solidFill>
                  <a:schemeClr val="bg1"/>
                </a:solidFill>
                <a:latin typeface="Myriad Pro"/>
                <a:cs typeface="Myriad Pro"/>
              </a:rPr>
              <a:pPr/>
              <a:t>9</a:t>
            </a:fld>
            <a:endParaRPr lang="en-US" dirty="0">
              <a:solidFill>
                <a:schemeClr val="bg1"/>
              </a:solidFill>
              <a:latin typeface="Myriad Pro"/>
              <a:cs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55451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1801</TotalTime>
  <Words>1095</Words>
  <Application>Microsoft Office PowerPoint</Application>
  <PresentationFormat>On-screen Show (4:3)</PresentationFormat>
  <Paragraphs>149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맑은 고딕</vt:lpstr>
      <vt:lpstr>ＭＳ Ｐゴシック</vt:lpstr>
      <vt:lpstr>Arial</vt:lpstr>
      <vt:lpstr>Arial Narrow</vt:lpstr>
      <vt:lpstr>Calibri</vt:lpstr>
      <vt:lpstr>Myriad Pro</vt:lpstr>
      <vt:lpstr>Times New Roman</vt:lpstr>
      <vt:lpstr>Office Theme</vt:lpstr>
      <vt:lpstr>3. The what and why of EAFM?</vt:lpstr>
      <vt:lpstr>What is EAFM</vt:lpstr>
      <vt:lpstr>PowerPoint Presentation</vt:lpstr>
      <vt:lpstr>PowerPoint Presentation</vt:lpstr>
      <vt:lpstr>PowerPoint Presentation</vt:lpstr>
      <vt:lpstr>PowerPoint Presentation</vt:lpstr>
      <vt:lpstr>Why EAFM?</vt:lpstr>
      <vt:lpstr>Why EAFM?</vt:lpstr>
      <vt:lpstr>PowerPoint Presentation</vt:lpstr>
      <vt:lpstr>Co-management:  - a partnership arrangement between government and users for management (more later) - forms part of EAFM  Integrated coastal zone management:  - an ecosystem approach to managing a coastal area - links with EAFM in the coastal zone.        </vt:lpstr>
      <vt:lpstr> Marine spatial planning:  - planning that delineates user access based on the spatial and temporal distribution of human activities  - an important tool for EAFM (zoning)  Marine protected areas:  - a clearly defined area to achieve conservation of nature, with associated ecosystem services and cultural values  - another important tool for EAFM       </vt:lpstr>
      <vt:lpstr>PowerPoint Presentation</vt:lpstr>
      <vt:lpstr>Key messages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Wendy Worrall</dc:creator>
  <cp:keywords/>
  <dc:description/>
  <cp:lastModifiedBy>Derek Staples</cp:lastModifiedBy>
  <cp:revision>228</cp:revision>
  <cp:lastPrinted>2014-02-16T04:50:15Z</cp:lastPrinted>
  <dcterms:created xsi:type="dcterms:W3CDTF">2014-02-07T02:17:40Z</dcterms:created>
  <dcterms:modified xsi:type="dcterms:W3CDTF">2016-06-23T07:12:54Z</dcterms:modified>
  <cp:category/>
</cp:coreProperties>
</file>